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6" r:id="rId2"/>
    <p:sldId id="298" r:id="rId3"/>
    <p:sldId id="292" r:id="rId4"/>
    <p:sldId id="266" r:id="rId5"/>
    <p:sldId id="300" r:id="rId6"/>
    <p:sldId id="299" r:id="rId7"/>
    <p:sldId id="394" r:id="rId8"/>
    <p:sldId id="373" r:id="rId9"/>
    <p:sldId id="303" r:id="rId10"/>
    <p:sldId id="304" r:id="rId11"/>
    <p:sldId id="305" r:id="rId12"/>
    <p:sldId id="307" r:id="rId13"/>
    <p:sldId id="306" r:id="rId14"/>
    <p:sldId id="308" r:id="rId15"/>
    <p:sldId id="287" r:id="rId16"/>
    <p:sldId id="311" r:id="rId17"/>
    <p:sldId id="320" r:id="rId18"/>
    <p:sldId id="366" r:id="rId19"/>
    <p:sldId id="374" r:id="rId20"/>
    <p:sldId id="313" r:id="rId21"/>
    <p:sldId id="319" r:id="rId22"/>
    <p:sldId id="314" r:id="rId23"/>
    <p:sldId id="315" r:id="rId24"/>
    <p:sldId id="316" r:id="rId25"/>
    <p:sldId id="317" r:id="rId26"/>
    <p:sldId id="318" r:id="rId27"/>
    <p:sldId id="324" r:id="rId28"/>
    <p:sldId id="322" r:id="rId29"/>
    <p:sldId id="321" r:id="rId30"/>
    <p:sldId id="323" r:id="rId31"/>
    <p:sldId id="325" r:id="rId32"/>
    <p:sldId id="326" r:id="rId33"/>
    <p:sldId id="327" r:id="rId34"/>
    <p:sldId id="328" r:id="rId35"/>
    <p:sldId id="375"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B301B821-A1FF-4177-AEE7-76D212191A09}" styleName="">
    <a:wholeTbl>
      <a:tcTxStyle>
        <a:font>
          <a:latin typeface="+mn-lt"/>
          <a:ea typeface="+mn-ea"/>
          <a:cs typeface="+mn-cs"/>
        </a:font>
        <a:srgbClr val="000000"/>
      </a:tcTxStyle>
      <a:tcStyle>
        <a:tcBdr>
          <a:left>
            <a:ln w="12701" cap="flat" cmpd="sng" algn="ctr">
              <a:solidFill>
                <a:srgbClr val="4472C4"/>
              </a:solidFill>
              <a:prstDash val="solid"/>
              <a:round/>
              <a:headEnd type="none" w="med" len="med"/>
              <a:tailEnd type="none" w="med" len="med"/>
            </a:ln>
          </a:left>
          <a:right>
            <a:ln w="12701" cap="flat" cmpd="sng" algn="ctr">
              <a:solidFill>
                <a:srgbClr val="4472C4"/>
              </a:solidFill>
              <a:prstDash val="solid"/>
              <a:round/>
              <a:headEnd type="none" w="med" len="med"/>
              <a:tailEnd type="none" w="med" len="med"/>
            </a:ln>
          </a:right>
          <a:top>
            <a:ln w="12701" cap="flat" cmpd="sng" algn="ctr">
              <a:solidFill>
                <a:srgbClr val="4472C4"/>
              </a:solidFill>
              <a:prstDash val="solid"/>
              <a:round/>
              <a:headEnd type="none" w="med" len="med"/>
              <a:tailEnd type="none" w="med" len="med"/>
            </a:ln>
          </a:top>
          <a:bottom>
            <a:ln w="12701" cap="flat" cmpd="sng" algn="ctr">
              <a:solidFill>
                <a:srgbClr val="4472C4"/>
              </a:solidFill>
              <a:prstDash val="solid"/>
              <a:round/>
              <a:headEnd type="none" w="med" len="med"/>
              <a:tailEnd type="none" w="med" len="med"/>
            </a:ln>
          </a:bottom>
        </a:tcBdr>
        <a:fill>
          <a:solidFill>
            <a:srgbClr val="FFFFFF"/>
          </a:solidFill>
        </a:fill>
      </a:tcStyle>
    </a:wholeTbl>
    <a:band1H>
      <a:tcStyle>
        <a:tcBdr/>
        <a:fill>
          <a:solidFill>
            <a:srgbClr val="E9EBF5"/>
          </a:solidFill>
        </a:fill>
      </a:tcStyle>
    </a:band1H>
    <a:band1V>
      <a:tcStyle>
        <a:tcBdr/>
        <a:fill>
          <a:solidFill>
            <a:srgbClr val="E9EBF5"/>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4472C4"/>
          </a:solidFill>
        </a:fill>
      </a:tcStyle>
    </a:firstRow>
  </a:tblStyle>
  <a:tblStyle styleId="{69012ECD-51FC-41F1-AA8D-1B2483CD663E}" styleName="">
    <a:wholeTbl>
      <a:tcTxStyle>
        <a:font>
          <a:latin typeface="+mn-lt"/>
          <a:ea typeface="+mn-ea"/>
          <a:cs typeface="+mn-cs"/>
        </a:font>
        <a:srgbClr val="000000"/>
      </a:tcTxStyle>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wholeTbl>
    <a:band1H>
      <a:tcStyle>
        <a:tcBdr>
          <a:top>
            <a:ln w="3172" cap="flat" cmpd="sng" algn="ctr">
              <a:solidFill>
                <a:srgbClr val="4472C4"/>
              </a:solidFill>
              <a:prstDash val="solid"/>
              <a:round/>
              <a:headEnd type="none" w="med" len="med"/>
              <a:tailEnd type="none" w="med" len="med"/>
            </a:ln>
          </a:top>
          <a:bottom>
            <a:ln w="3172" cap="flat" cmpd="sng" algn="ctr">
              <a:solidFill>
                <a:srgbClr val="4472C4"/>
              </a:solidFill>
              <a:prstDash val="solid"/>
              <a:round/>
              <a:headEnd type="none" w="med" len="med"/>
              <a:tailEnd type="none" w="med" len="med"/>
            </a:ln>
          </a:bottom>
        </a:tcBdr>
      </a:tcStyle>
    </a:band1H>
    <a:band1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1V>
    <a:band2V>
      <a:tcStyle>
        <a:tcBdr>
          <a:left>
            <a:ln w="3172" cap="flat" cmpd="sng" algn="ctr">
              <a:solidFill>
                <a:srgbClr val="4472C4"/>
              </a:solidFill>
              <a:prstDash val="solid"/>
              <a:round/>
              <a:headEnd type="none" w="med" len="med"/>
              <a:tailEnd type="none" w="med" len="med"/>
            </a:ln>
          </a:left>
          <a:right>
            <a:ln w="3172" cap="flat" cmpd="sng" algn="ctr">
              <a:solidFill>
                <a:srgbClr val="4472C4"/>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4472C4"/>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4472C4"/>
          </a:solidFill>
        </a:fill>
      </a:tcStyle>
    </a:firstRow>
  </a:tblStyle>
  <a:tblStyle styleId="{10A1B5D5-9B99-4C35-A422-299274C87663}" styleName="">
    <a:wholeTbl>
      <a:tcTxStyle>
        <a:font>
          <a:latin typeface="+mn-lt"/>
          <a:ea typeface="+mn-ea"/>
          <a:cs typeface="+mn-cs"/>
        </a:font>
        <a:srgbClr val="000000"/>
      </a:tcTxStyle>
      <a:tcStyle>
        <a:tcBdr>
          <a:left>
            <a:ln w="12701" cap="flat" cmpd="sng" algn="ctr">
              <a:solidFill>
                <a:srgbClr val="70AD47"/>
              </a:solidFill>
              <a:prstDash val="solid"/>
              <a:round/>
              <a:headEnd type="none" w="med" len="med"/>
              <a:tailEnd type="none" w="med" len="med"/>
            </a:ln>
          </a:left>
          <a:right>
            <a:ln w="12701" cap="flat" cmpd="sng" algn="ctr">
              <a:solidFill>
                <a:srgbClr val="70AD47"/>
              </a:solidFill>
              <a:prstDash val="solid"/>
              <a:round/>
              <a:headEnd type="none" w="med" len="med"/>
              <a:tailEnd type="none" w="med" len="med"/>
            </a:ln>
          </a:right>
          <a:top>
            <a:ln w="12701" cap="flat" cmpd="sng" algn="ctr">
              <a:solidFill>
                <a:srgbClr val="70AD47"/>
              </a:solidFill>
              <a:prstDash val="solid"/>
              <a:round/>
              <a:headEnd type="none" w="med" len="med"/>
              <a:tailEnd type="none" w="med" len="med"/>
            </a:ln>
          </a:top>
          <a:bottom>
            <a:ln w="12701" cap="flat" cmpd="sng" algn="ctr">
              <a:solidFill>
                <a:srgbClr val="70AD47"/>
              </a:solidFill>
              <a:prstDash val="solid"/>
              <a:round/>
              <a:headEnd type="none" w="med" len="med"/>
              <a:tailEnd type="none" w="med" len="med"/>
            </a:ln>
          </a:bottom>
        </a:tcBdr>
        <a:fill>
          <a:solidFill>
            <a:srgbClr val="FFFFFF"/>
          </a:solidFill>
        </a:fill>
      </a:tcStyle>
    </a:wholeTbl>
    <a:band1H>
      <a:tcStyle>
        <a:tcBdr/>
        <a:fill>
          <a:solidFill>
            <a:srgbClr val="EBF1E9"/>
          </a:solidFill>
        </a:fill>
      </a:tcStyle>
    </a:band1H>
    <a:band1V>
      <a:tcStyle>
        <a:tcBdr/>
        <a:fill>
          <a:solidFill>
            <a:srgbClr val="EBF1E9"/>
          </a:solidFill>
        </a:fill>
      </a:tcStyle>
    </a:band1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fill>
          <a:solidFill>
            <a:srgbClr val="FFFFFF"/>
          </a:solidFill>
        </a:fill>
      </a:tcStyle>
    </a:lastRow>
    <a:firstRow>
      <a:tcTxStyle b="on">
        <a:font>
          <a:latin typeface="+mn-lt"/>
          <a:ea typeface="+mn-ea"/>
          <a:cs typeface="+mn-cs"/>
        </a:font>
        <a:srgbClr val="FFFFFF"/>
      </a:tcTxStyle>
      <a:tcStyle>
        <a:tcBdr/>
        <a:fill>
          <a:solidFill>
            <a:srgbClr val="70AD47"/>
          </a:solidFill>
        </a:fill>
      </a:tcStyle>
    </a:firstRow>
  </a:tblStyle>
  <a:tblStyle styleId="{93296810-A885-4BE3-A3E7-6D5BEEA58F35}"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BF1E9"/>
          </a:solidFill>
        </a:fill>
      </a:tcStyle>
    </a:wholeTbl>
    <a:band1H>
      <a:tcStyle>
        <a:tcBdr/>
        <a:fill>
          <a:solidFill>
            <a:srgbClr val="D5E3CF"/>
          </a:solidFill>
        </a:fill>
      </a:tcStyle>
    </a:band1H>
    <a:band2H>
      <a:tcStyle>
        <a:tcBdr/>
      </a:tcStyle>
    </a:band2H>
    <a:band1V>
      <a:tcStyle>
        <a:tcBdr/>
        <a:fill>
          <a:solidFill>
            <a:srgbClr val="D5E3CF"/>
          </a:solidFill>
        </a:fill>
      </a:tcStyle>
    </a:band1V>
    <a:band2V>
      <a:tcStyle>
        <a:tcBdr/>
      </a:tcStyle>
    </a:band2V>
    <a:lastCol>
      <a:tcTxStyle b="on">
        <a:font>
          <a:latin typeface="+mn-lt"/>
          <a:ea typeface="+mn-ea"/>
          <a:cs typeface="+mn-cs"/>
        </a:font>
        <a:srgbClr val="FFFFFF"/>
      </a:tcTxStyle>
      <a:tcStyle>
        <a:tcBdr/>
        <a:fill>
          <a:solidFill>
            <a:srgbClr val="70AD47"/>
          </a:solidFill>
        </a:fill>
      </a:tcStyle>
    </a:lastCol>
    <a:firstCol>
      <a:tcTxStyle b="on">
        <a:font>
          <a:latin typeface="+mn-lt"/>
          <a:ea typeface="+mn-ea"/>
          <a:cs typeface="+mn-cs"/>
        </a:font>
        <a:srgbClr val="FFFFFF"/>
      </a:tcTxStyle>
      <a:tcStyle>
        <a:tcBdr/>
        <a:fill>
          <a:solidFill>
            <a:srgbClr val="70AD47"/>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70AD47"/>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70AD47"/>
          </a:solidFill>
        </a:fill>
      </a:tcStyle>
    </a:firstRow>
  </a:tblStyle>
  <a:tblStyle styleId="{F2DE63D5-997A-4646-A377-4702673A728D}" styleName="">
    <a:wholeTbl>
      <a:tcTxStyle>
        <a:font>
          <a:latin typeface="+mn-lt"/>
          <a:ea typeface="+mn-ea"/>
          <a:cs typeface="+mn-cs"/>
        </a:font>
        <a:srgbClr val="000000"/>
      </a:tcTxStyle>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wholeTbl>
    <a:band1H>
      <a:tcStyle>
        <a:tcBdr>
          <a:top>
            <a:ln w="3172" cap="flat" cmpd="sng" algn="ctr">
              <a:solidFill>
                <a:srgbClr val="A5A5A5"/>
              </a:solidFill>
              <a:prstDash val="solid"/>
              <a:round/>
              <a:headEnd type="none" w="med" len="med"/>
              <a:tailEnd type="none" w="med" len="med"/>
            </a:ln>
          </a:top>
          <a:bottom>
            <a:ln w="3172" cap="flat" cmpd="sng" algn="ctr">
              <a:solidFill>
                <a:srgbClr val="A5A5A5"/>
              </a:solidFill>
              <a:prstDash val="solid"/>
              <a:round/>
              <a:headEnd type="none" w="med" len="med"/>
              <a:tailEnd type="none" w="med" len="med"/>
            </a:ln>
          </a:bottom>
        </a:tcBdr>
      </a:tcStyle>
    </a:band1H>
    <a:band1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1V>
    <a:band2V>
      <a:tcStyle>
        <a:tcBdr>
          <a:left>
            <a:ln w="3172" cap="flat" cmpd="sng" algn="ctr">
              <a:solidFill>
                <a:srgbClr val="A5A5A5"/>
              </a:solidFill>
              <a:prstDash val="solid"/>
              <a:round/>
              <a:headEnd type="none" w="med" len="med"/>
              <a:tailEnd type="none" w="med" len="med"/>
            </a:ln>
          </a:left>
          <a:right>
            <a:ln w="3172" cap="flat" cmpd="sng" algn="ctr">
              <a:solidFill>
                <a:srgbClr val="A5A5A5"/>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A5A5A5"/>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A5A5A5"/>
          </a:solidFill>
        </a:fill>
      </a:tcStyle>
    </a:firstRow>
  </a:tblStyle>
  <a:tblStyle styleId="{912C8C85-51F0-491E-9774-3900AFEF0FD7}" styleName="">
    <a:wholeTbl>
      <a:tcTxStyle>
        <a:font>
          <a:latin typeface="+mn-lt"/>
          <a:ea typeface="+mn-ea"/>
          <a:cs typeface="+mn-cs"/>
        </a:font>
        <a:srgbClr val="000000"/>
      </a:tcTxStyle>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wholeTbl>
    <a:band1H>
      <a:tcStyle>
        <a:tcBdr>
          <a:top>
            <a:ln w="3172" cap="flat" cmpd="sng" algn="ctr">
              <a:solidFill>
                <a:srgbClr val="70AD47"/>
              </a:solidFill>
              <a:prstDash val="solid"/>
              <a:round/>
              <a:headEnd type="none" w="med" len="med"/>
              <a:tailEnd type="none" w="med" len="med"/>
            </a:ln>
          </a:top>
          <a:bottom>
            <a:ln w="3172" cap="flat" cmpd="sng" algn="ctr">
              <a:solidFill>
                <a:srgbClr val="70AD47"/>
              </a:solidFill>
              <a:prstDash val="solid"/>
              <a:round/>
              <a:headEnd type="none" w="med" len="med"/>
              <a:tailEnd type="none" w="med" len="med"/>
            </a:ln>
          </a:bottom>
        </a:tcBdr>
      </a:tcStyle>
    </a:band1H>
    <a:band1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1V>
    <a:band2V>
      <a:tcStyle>
        <a:tcBdr>
          <a:left>
            <a:ln w="3172" cap="flat" cmpd="sng" algn="ctr">
              <a:solidFill>
                <a:srgbClr val="70AD47"/>
              </a:solidFill>
              <a:prstDash val="solid"/>
              <a:round/>
              <a:headEnd type="none" w="med" len="med"/>
              <a:tailEnd type="none" w="med" len="med"/>
            </a:ln>
          </a:left>
          <a:right>
            <a:ln w="3172" cap="flat" cmpd="sng" algn="ctr">
              <a:solidFill>
                <a:srgbClr val="70AD47"/>
              </a:solidFill>
              <a:prstDash val="solid"/>
              <a:round/>
              <a:headEnd type="none" w="med" len="med"/>
              <a:tailEnd type="none" w="med" len="med"/>
            </a:ln>
          </a:right>
        </a:tcBdr>
      </a:tcStyle>
    </a:band2V>
    <a:lastCol>
      <a:tcTxStyle b="on">
        <a:font>
          <a:latin typeface=""/>
          <a:ea typeface=""/>
          <a:cs typeface=""/>
        </a:font>
      </a:tcTxStyle>
      <a:tcStyle>
        <a:tcBdr/>
      </a:tcStyle>
    </a:lastCol>
    <a:firstCol>
      <a:tcTxStyle b="on">
        <a:font>
          <a:latin typeface=""/>
          <a:ea typeface=""/>
          <a:cs typeface=""/>
        </a:font>
      </a:tcTxStyle>
      <a:tcStyle>
        <a:tcBdr/>
      </a:tcStyle>
    </a:firstCol>
    <a:lastRow>
      <a:tcTxStyle b="on">
        <a:font>
          <a:latin typeface=""/>
          <a:ea typeface=""/>
          <a:cs typeface=""/>
        </a:font>
      </a:tcTxStyle>
      <a:tcStyle>
        <a:tcBdr>
          <a:top>
            <a:ln w="50804" cap="flat" cmpd="dbl" algn="ctr">
              <a:solidFill>
                <a:srgbClr val="70AD47"/>
              </a:solidFill>
              <a:prstDash val="solid"/>
              <a:round/>
              <a:headEnd type="none" w="med" len="med"/>
              <a:tailEnd type="none" w="med" len="med"/>
            </a:ln>
          </a:top>
        </a:tcBdr>
      </a:tcStyle>
    </a:lastRow>
    <a:firstRow>
      <a:tcTxStyle b="on">
        <a:font>
          <a:latin typeface="+mn-lt"/>
          <a:ea typeface="+mn-ea"/>
          <a:cs typeface="+mn-cs"/>
        </a:font>
        <a:srgbClr val="FFFFFF"/>
      </a:tcTxStyle>
      <a:tcStyle>
        <a:tcBdr/>
        <a:fill>
          <a:solidFill>
            <a:srgbClr val="70AD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3DA2D1-F30E-5E2F-7998-8B068458975C}"/>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03385E15-1A35-F63A-A86C-E00F58D0F162}"/>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1E6AF98-C071-1849-B69F-15B3BFEF8F84}" type="datetime1">
              <a:rPr lang="en-US" sz="1200" b="0" i="0" u="none" strike="noStrike" kern="1200" cap="none" spc="0" baseline="0">
                <a:solidFill>
                  <a:srgbClr val="000000"/>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1/14/26</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15F01AB4-F168-6C06-29B5-AEA44579DB2B}"/>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74F8E441-74C9-BEFA-6D43-FD5A4CDBAB60}"/>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F69977-0BBD-0B4D-8C8F-17885D1F525C}"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25394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01016A-4B66-11D3-AC20-47DA3198FF8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D54FA066-AF76-F89A-D2B1-3C8C51EBBB1D}"/>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F1DB637A-BC47-0043-9E5B-1C8941C01D8D}" type="datetime1">
              <a:rPr lang="en-US"/>
              <a:pPr lvl="0"/>
              <a:t>1/14/26</a:t>
            </a:fld>
            <a:endParaRPr lang="en-US"/>
          </a:p>
        </p:txBody>
      </p:sp>
      <p:sp>
        <p:nvSpPr>
          <p:cNvPr id="4" name="Slide Image Placeholder 3">
            <a:extLst>
              <a:ext uri="{FF2B5EF4-FFF2-40B4-BE49-F238E27FC236}">
                <a16:creationId xmlns:a16="http://schemas.microsoft.com/office/drawing/2014/main" id="{7F719776-3E69-8A12-D4C3-9820F4A0AB3C}"/>
              </a:ext>
            </a:extLst>
          </p:cNvPr>
          <p:cNvSpPr>
            <a:spLocks noGrp="1" noRot="1" noChangeAspect="1"/>
          </p:cNvSpPr>
          <p:nvPr>
            <p:ph type="sldImg" idx="2"/>
          </p:nvPr>
        </p:nvSpPr>
        <p:spPr>
          <a:xfrm>
            <a:off x="685800" y="1143000"/>
            <a:ext cx="5486400" cy="308610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40A4D006-038F-2C02-F38B-6E4A0F76F684}"/>
              </a:ext>
            </a:extLst>
          </p:cNvPr>
          <p:cNvSpPr txBox="1">
            <a:spLocks noGrp="1"/>
          </p:cNvSpPr>
          <p:nvPr>
            <p:ph type="body" sz="quarter" idx="3"/>
          </p:nvPr>
        </p:nvSpPr>
        <p:spPr>
          <a:xfrm>
            <a:off x="685800" y="4400550"/>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B8F2565-FFB4-88BA-2305-EC3B2A720C7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864A6A52-B694-73CA-EDA3-3AD48497524A}"/>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FAC6927A-18E9-AE41-A34C-487CB1D4E9D3}" type="slidenum">
              <a:t>‹#›</a:t>
            </a:fld>
            <a:endParaRPr lang="en-US"/>
          </a:p>
        </p:txBody>
      </p:sp>
    </p:spTree>
    <p:extLst>
      <p:ext uri="{BB962C8B-B14F-4D97-AF65-F5344CB8AC3E}">
        <p14:creationId xmlns:p14="http://schemas.microsoft.com/office/powerpoint/2010/main" val="208239662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540CA-FAA1-83EC-83C1-F92C4D9D1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DD4F2-4190-6059-2F6F-CA470D8EA606}"/>
              </a:ext>
            </a:extLst>
          </p:cNvPr>
          <p:cNvSpPr txBox="1">
            <a:spLocks noGrp="1"/>
          </p:cNvSpPr>
          <p:nvPr>
            <p:ph type="body" sz="quarter" idx="1"/>
          </p:nvPr>
        </p:nvSpPr>
        <p:spPr/>
        <p:txBody>
          <a:bodyPr/>
          <a:lstStyle/>
          <a:p>
            <a:pPr lvl="0"/>
            <a:r>
              <a:rPr lang="en-US" b="1"/>
              <a:t>Good morning. My name is _________, I am</a:t>
            </a:r>
            <a:r>
              <a:rPr lang="en-US"/>
              <a:t> (occupation)____________. </a:t>
            </a:r>
          </a:p>
          <a:p>
            <a:pPr lvl="0"/>
            <a:r>
              <a:rPr lang="en-US" b="1"/>
              <a:t>I am here because</a:t>
            </a:r>
            <a:r>
              <a:rPr lang="en-US"/>
              <a:t> (tell your why in a few words) ____________. </a:t>
            </a:r>
            <a:r>
              <a:rPr lang="en-US" b="1"/>
              <a:t>My goal by the end of this session ________________.</a:t>
            </a:r>
            <a:endParaRPr lang="en-US"/>
          </a:p>
          <a:p>
            <a:pPr lvl="0"/>
            <a:r>
              <a:rPr lang="en-US" b="1"/>
              <a:t>Let's Get Started: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DCFC1887-E828-464B-BFF5-55AA1E07042B}"/>
              </a:ext>
            </a:extLst>
          </p:cNvPr>
          <p:cNvSpPr txBox="1">
            <a:spLocks noGrp="1"/>
          </p:cNvSpPr>
          <p:nvPr>
            <p:ph type="sldNum" sz="quarter" idx="8"/>
          </p:nvPr>
        </p:nvSpPr>
        <p:spPr/>
        <p:txBody>
          <a:bodyPr/>
          <a:lstStyle/>
          <a:p>
            <a:pPr lvl="0"/>
            <a:fld id="{4B74E2E1-5EDD-ED4D-8277-AACE2CD92948}" type="slidenum">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537E8-F550-1D83-8DA9-A4BF69D8F5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90EB7-3825-CCBC-413A-D1F2A19B29A0}"/>
              </a:ext>
            </a:extLst>
          </p:cNvPr>
          <p:cNvSpPr txBox="1">
            <a:spLocks noGrp="1"/>
          </p:cNvSpPr>
          <p:nvPr>
            <p:ph type="body" sz="quarter" idx="1"/>
          </p:nvPr>
        </p:nvSpPr>
        <p:spPr/>
        <p:txBody>
          <a:bodyPr/>
          <a:lstStyle/>
          <a:p>
            <a:pPr lvl="0"/>
            <a:r>
              <a:rPr lang="en-US">
                <a:solidFill>
                  <a:srgbClr val="0F4761"/>
                </a:solidFill>
              </a:rPr>
              <a:t>Dementia is not a diagnosis</a:t>
            </a:r>
            <a:r>
              <a:rPr lang="en-US"/>
              <a:t>.</a:t>
            </a:r>
          </a:p>
          <a:p>
            <a:pPr marL="171450" lvl="0" indent="-171450">
              <a:buSzPct val="100000"/>
              <a:buFont typeface="Arial"/>
              <a:buChar char="•"/>
            </a:pPr>
            <a:r>
              <a:rPr lang="en-US"/>
              <a:t>Taking a prescreening test like Mini Mental State Examination (MMSE), Mini Cog, Montreal Cognitive Assessment (MoCA), Clock drawing test, Time and Change test, Spelling “world” backwards or AD8 Dementia Screening Interview is not meant to diagnose you with “Dementia Unspecified.” </a:t>
            </a:r>
          </a:p>
          <a:p>
            <a:pPr lvl="0"/>
            <a:r>
              <a:rPr lang="en-US"/>
              <a:t> </a:t>
            </a:r>
            <a:endParaRPr lang="en-US">
              <a:cs typeface="Calibri"/>
            </a:endParaRPr>
          </a:p>
          <a:p>
            <a:pPr lvl="0"/>
            <a:r>
              <a:rPr lang="en-US">
                <a:solidFill>
                  <a:srgbClr val="0F4761"/>
                </a:solidFill>
              </a:rPr>
              <a:t>Dementia is an umbrella term</a:t>
            </a:r>
            <a:r>
              <a:rPr lang="en-US"/>
              <a:t>. </a:t>
            </a:r>
          </a:p>
          <a:p>
            <a:pPr marL="171450" lvl="0" indent="-171450">
              <a:buSzPct val="100000"/>
              <a:buFont typeface="Arial"/>
              <a:buChar char="•"/>
            </a:pPr>
            <a:r>
              <a:rPr lang="en-US"/>
              <a:t>This term is used to describe over 100 different diagnoses of brain diseases. </a:t>
            </a:r>
          </a:p>
          <a:p>
            <a:pPr marL="171450" lvl="0" indent="-171450">
              <a:buSzPct val="100000"/>
              <a:buFont typeface="Arial"/>
              <a:buChar char="•"/>
            </a:pPr>
            <a:r>
              <a:rPr lang="en-US"/>
              <a:t>Replace the word “Dementia” with “Flower.”</a:t>
            </a:r>
          </a:p>
          <a:p>
            <a:pPr marL="628650" lvl="1" indent="-171450">
              <a:buSzPct val="100000"/>
              <a:buFont typeface="Arial"/>
              <a:buChar char="•"/>
            </a:pPr>
            <a:r>
              <a:rPr lang="en-US"/>
              <a:t>Name me as many types of flowers as you can.</a:t>
            </a:r>
            <a:endParaRPr lang="en-US">
              <a:cs typeface="Calibri"/>
            </a:endParaRPr>
          </a:p>
          <a:p>
            <a:pPr marL="171450" lvl="0" indent="-171450">
              <a:buSzPct val="100000"/>
              <a:buFont typeface="Arial"/>
              <a:buChar char="•"/>
            </a:pPr>
            <a:r>
              <a:rPr lang="en-US"/>
              <a:t>It is also used to describe their symptoms. </a:t>
            </a:r>
          </a:p>
          <a:p>
            <a:pPr marL="171450" lvl="0" indent="-171450">
              <a:buSzPct val="100000"/>
              <a:buFont typeface="Arial"/>
              <a:buChar char="•"/>
            </a:pPr>
            <a:r>
              <a:rPr lang="en-US"/>
              <a:t>Some symptoms are memory loss, confusion, impaired judgment, personality changes, as well as inability to perform activities of daily living (ADL) and instrumental activities of daily living (IADL).</a:t>
            </a:r>
          </a:p>
          <a:p>
            <a:pPr marL="628650" lvl="1" indent="-171450">
              <a:buSzPct val="100000"/>
              <a:buFont typeface="Arial"/>
              <a:buChar char="•"/>
            </a:pPr>
            <a:r>
              <a:rPr lang="en-US"/>
              <a:t>ADLs are the basic tasks necessary to stay healthy, safe and hygienic.</a:t>
            </a:r>
            <a:endParaRPr lang="en-US">
              <a:cs typeface="Calibri"/>
            </a:endParaRPr>
          </a:p>
          <a:p>
            <a:pPr marL="1085850" lvl="2" indent="-171450">
              <a:buSzPct val="100000"/>
              <a:buFont typeface="Wingdings"/>
              <a:buChar char="§"/>
            </a:pPr>
            <a:r>
              <a:rPr lang="en-US"/>
              <a:t>Eating, Dressing, Bathing, Walking, Toileting, Getting In and Out of a Chair.</a:t>
            </a:r>
            <a:endParaRPr lang="en-US">
              <a:cs typeface="Calibri"/>
            </a:endParaRPr>
          </a:p>
          <a:p>
            <a:pPr marL="628650" lvl="1" indent="-171450">
              <a:buSzPct val="100000"/>
              <a:buFont typeface="Arial"/>
              <a:buChar char="•"/>
            </a:pPr>
            <a:r>
              <a:rPr lang="en-US"/>
              <a:t>IADLs are more complicated tasks that allow people to live independently.</a:t>
            </a:r>
            <a:endParaRPr lang="en-US">
              <a:cs typeface="Calibri"/>
            </a:endParaRPr>
          </a:p>
          <a:p>
            <a:pPr marL="1085850" lvl="2" indent="-171450">
              <a:buSzPct val="100000"/>
              <a:buFont typeface="Wingdings"/>
              <a:buChar char="§"/>
            </a:pPr>
            <a:r>
              <a:rPr lang="en-US"/>
              <a:t>Using a phone, shopping for groceries, preparing meals, managing medications, cleaning home.</a:t>
            </a:r>
            <a:endParaRPr lang="en-US">
              <a:cs typeface="Calibri"/>
            </a:endParaRPr>
          </a:p>
          <a:p>
            <a:pPr lvl="0"/>
            <a:r>
              <a:rPr lang="en-US"/>
              <a:t> </a:t>
            </a:r>
            <a:endParaRPr lang="en-US">
              <a:cs typeface="Calibri"/>
            </a:endParaRPr>
          </a:p>
          <a:p>
            <a:pPr lvl="0"/>
            <a:r>
              <a:rPr lang="en-US">
                <a:solidFill>
                  <a:srgbClr val="0F4761"/>
                </a:solidFill>
              </a:rPr>
              <a:t>Alzheimer’s Dementia</a:t>
            </a:r>
            <a:endParaRPr lang="en-US"/>
          </a:p>
          <a:p>
            <a:pPr lvl="0"/>
            <a:r>
              <a:rPr lang="en-US"/>
              <a:t>• Most common type of dementia</a:t>
            </a:r>
            <a:endParaRPr lang="en-US">
              <a:cs typeface="Calibri"/>
            </a:endParaRPr>
          </a:p>
          <a:p>
            <a:pPr lvl="0"/>
            <a:r>
              <a:rPr lang="en-US"/>
              <a:t>• Most common </a:t>
            </a:r>
            <a:r>
              <a:rPr lang="en-US" i="1">
                <a:solidFill>
                  <a:srgbClr val="0F4761"/>
                </a:solidFill>
              </a:rPr>
              <a:t>symptoms</a:t>
            </a:r>
            <a:endParaRPr lang="en-US"/>
          </a:p>
          <a:p>
            <a:pPr marL="628650" lvl="1" indent="-171450">
              <a:buSzPct val="100000"/>
              <a:buFont typeface="Arial"/>
              <a:buChar char="•"/>
            </a:pPr>
            <a:r>
              <a:rPr lang="en-US"/>
              <a:t>Memory loss, Confusion, Vision Issues, Impaired Reasoning, as well as difficulty finding words, making plans and organizing.</a:t>
            </a:r>
            <a:endParaRPr lang="en-US">
              <a:cs typeface="Calibri"/>
            </a:endParaRPr>
          </a:p>
          <a:p>
            <a:pPr lvl="0"/>
            <a:r>
              <a:rPr lang="en-US"/>
              <a:t>• </a:t>
            </a:r>
            <a:r>
              <a:rPr lang="en-US" i="1">
                <a:solidFill>
                  <a:srgbClr val="0F4761"/>
                </a:solidFill>
              </a:rPr>
              <a:t>Caused by</a:t>
            </a:r>
            <a:r>
              <a:rPr lang="en-US"/>
              <a:t> a buildup of amyloid and tau proteins in the brain that form plaques and tangles.</a:t>
            </a:r>
            <a:endParaRPr lang="en-US">
              <a:cs typeface="Calibri"/>
            </a:endParaRPr>
          </a:p>
          <a:p>
            <a:pPr lvl="0"/>
            <a:r>
              <a:rPr lang="en-US"/>
              <a:t>• </a:t>
            </a:r>
            <a:r>
              <a:rPr lang="en-US" i="1">
                <a:solidFill>
                  <a:srgbClr val="0F4761"/>
                </a:solidFill>
              </a:rPr>
              <a:t>Average lifespan</a:t>
            </a:r>
            <a:r>
              <a:rPr lang="en-US"/>
              <a:t> after symptoms appears 8-20 years</a:t>
            </a:r>
            <a:endParaRPr lang="en-US">
              <a:cs typeface="Calibri"/>
            </a:endParaRPr>
          </a:p>
          <a:p>
            <a:pPr lvl="0"/>
            <a:r>
              <a:rPr lang="en-US"/>
              <a:t> </a:t>
            </a:r>
            <a:endParaRPr lang="en-US">
              <a:cs typeface="Calibri"/>
            </a:endParaRPr>
          </a:p>
          <a:p>
            <a:pPr lvl="0"/>
            <a:r>
              <a:rPr lang="en-US">
                <a:solidFill>
                  <a:srgbClr val="0F4761"/>
                </a:solidFill>
              </a:rPr>
              <a:t>Vascular Dementia</a:t>
            </a:r>
            <a:endParaRPr lang="en-US"/>
          </a:p>
          <a:p>
            <a:pPr lvl="0"/>
            <a:r>
              <a:rPr lang="en-US"/>
              <a:t>• It affects the brain’s ability to think, behave normally and remember.</a:t>
            </a:r>
            <a:endParaRPr lang="en-US">
              <a:cs typeface="Calibri"/>
            </a:endParaRPr>
          </a:p>
          <a:p>
            <a:pPr lvl="0"/>
            <a:r>
              <a:rPr lang="en-US"/>
              <a:t>• Most common </a:t>
            </a:r>
            <a:r>
              <a:rPr lang="en-US" i="1">
                <a:solidFill>
                  <a:srgbClr val="0F4761"/>
                </a:solidFill>
              </a:rPr>
              <a:t>symptoms</a:t>
            </a:r>
            <a:endParaRPr lang="en-US"/>
          </a:p>
          <a:p>
            <a:pPr marL="628650" lvl="1" indent="-171450">
              <a:buSzPct val="100000"/>
              <a:buFont typeface="Arial"/>
              <a:buChar char="•"/>
            </a:pPr>
            <a:r>
              <a:rPr lang="en-US"/>
              <a:t>Difficulty reading and writing, loss of interest, personality changes, confusion, language problems, visual orientation problems, hallucinations, impaired motor skills. As well as difficulty planning, organizing, paying attention, making decisions, problem solving and working with calculations.</a:t>
            </a:r>
            <a:endParaRPr lang="en-US">
              <a:cs typeface="Calibri"/>
            </a:endParaRPr>
          </a:p>
          <a:p>
            <a:pPr lvl="0"/>
            <a:r>
              <a:rPr lang="en-US"/>
              <a:t>• </a:t>
            </a:r>
            <a:r>
              <a:rPr lang="en-US" i="1">
                <a:solidFill>
                  <a:srgbClr val="0F4761"/>
                </a:solidFill>
              </a:rPr>
              <a:t>Caused by</a:t>
            </a:r>
            <a:r>
              <a:rPr lang="en-US"/>
              <a:t> reduced blood flow to the brain due to strokes, blood clots, ruptured blood vessels, diabetes, narrowing/hardening of the blood vessels or high blood pressure.</a:t>
            </a:r>
            <a:endParaRPr lang="en-US">
              <a:cs typeface="Calibri"/>
            </a:endParaRPr>
          </a:p>
          <a:p>
            <a:pPr lvl="0"/>
            <a:r>
              <a:rPr lang="en-US"/>
              <a:t>• </a:t>
            </a:r>
            <a:r>
              <a:rPr lang="en-US" i="1">
                <a:solidFill>
                  <a:srgbClr val="0F4761"/>
                </a:solidFill>
              </a:rPr>
              <a:t>Average lifespan</a:t>
            </a:r>
            <a:r>
              <a:rPr lang="en-US"/>
              <a:t> after symptoms appears 5 years</a:t>
            </a:r>
            <a:endParaRPr lang="en-US">
              <a:cs typeface="Calibri"/>
            </a:endParaRPr>
          </a:p>
          <a:p>
            <a:pPr lvl="0"/>
            <a:r>
              <a:rPr lang="en-US"/>
              <a:t> </a:t>
            </a:r>
            <a:endParaRPr lang="en-US">
              <a:cs typeface="Calibri"/>
            </a:endParaRPr>
          </a:p>
          <a:p>
            <a:pPr lvl="0"/>
            <a:r>
              <a:rPr lang="en-US">
                <a:solidFill>
                  <a:srgbClr val="0F4761"/>
                </a:solidFill>
              </a:rPr>
              <a:t>Frontotemporal Degeneration</a:t>
            </a:r>
            <a:endParaRPr lang="en-US"/>
          </a:p>
          <a:p>
            <a:pPr lvl="0"/>
            <a:r>
              <a:rPr lang="en-US"/>
              <a:t>• Deterioration of the frontal and temporal lobes </a:t>
            </a:r>
            <a:endParaRPr lang="en-US">
              <a:cs typeface="Calibri"/>
            </a:endParaRPr>
          </a:p>
          <a:p>
            <a:pPr lvl="0"/>
            <a:r>
              <a:rPr lang="en-US"/>
              <a:t>• Most common </a:t>
            </a:r>
            <a:r>
              <a:rPr lang="en-US" i="1">
                <a:solidFill>
                  <a:srgbClr val="0F4761"/>
                </a:solidFill>
              </a:rPr>
              <a:t>symptoms</a:t>
            </a:r>
            <a:endParaRPr lang="en-US"/>
          </a:p>
          <a:p>
            <a:pPr marL="628650" lvl="1" indent="-171450">
              <a:buSzPct val="100000"/>
              <a:buFont typeface="Arial"/>
              <a:buChar char="•"/>
            </a:pPr>
            <a:r>
              <a:rPr lang="en-US"/>
              <a:t>Unusual behaviors: compulsive or impulsive, loss of empathy and other emotions, trouble communicating through speaking, writing, and/or understanding language, ambulation, slow or stiff movements, muscle weakness and difficulty swallowing.</a:t>
            </a:r>
            <a:endParaRPr lang="en-US">
              <a:cs typeface="Calibri"/>
            </a:endParaRPr>
          </a:p>
          <a:p>
            <a:pPr lvl="0"/>
            <a:r>
              <a:rPr lang="en-US"/>
              <a:t>• </a:t>
            </a:r>
            <a:r>
              <a:rPr lang="en-US" i="1">
                <a:solidFill>
                  <a:srgbClr val="0F4761"/>
                </a:solidFill>
              </a:rPr>
              <a:t>Causes</a:t>
            </a:r>
            <a:r>
              <a:rPr lang="en-US"/>
              <a:t> of FTD not fully understood. Buildup of abnormal proteins in the brain: Tau- about half FTD cases, TDP-43 in some cases and FUS in about 10% cases.</a:t>
            </a:r>
            <a:endParaRPr lang="en-US">
              <a:cs typeface="Calibri"/>
            </a:endParaRPr>
          </a:p>
          <a:p>
            <a:pPr lvl="0"/>
            <a:r>
              <a:rPr lang="en-US"/>
              <a:t>• </a:t>
            </a:r>
            <a:r>
              <a:rPr lang="en-US" i="1">
                <a:solidFill>
                  <a:srgbClr val="0F4761"/>
                </a:solidFill>
              </a:rPr>
              <a:t>Average lifespan</a:t>
            </a:r>
            <a:r>
              <a:rPr lang="en-US"/>
              <a:t> after symptoms appears 7.5 years</a:t>
            </a:r>
            <a:endParaRPr lang="en-US">
              <a:cs typeface="Calibri"/>
            </a:endParaRPr>
          </a:p>
          <a:p>
            <a:pPr lvl="0"/>
            <a:r>
              <a:rPr lang="en-US"/>
              <a:t> </a:t>
            </a:r>
            <a:endParaRPr lang="en-US">
              <a:cs typeface="Calibri"/>
            </a:endParaRPr>
          </a:p>
          <a:p>
            <a:pPr lvl="0"/>
            <a:r>
              <a:rPr lang="en-US">
                <a:solidFill>
                  <a:srgbClr val="0F4761"/>
                </a:solidFill>
              </a:rPr>
              <a:t>Lewy Body Dementia</a:t>
            </a:r>
            <a:endParaRPr lang="en-US"/>
          </a:p>
          <a:p>
            <a:pPr lvl="0"/>
            <a:r>
              <a:rPr lang="en-US"/>
              <a:t>• LBD is </a:t>
            </a:r>
            <a:r>
              <a:rPr lang="en-US" i="1">
                <a:solidFill>
                  <a:srgbClr val="0F4761"/>
                </a:solidFill>
              </a:rPr>
              <a:t>caused by</a:t>
            </a:r>
            <a:r>
              <a:rPr lang="en-US"/>
              <a:t> abnormal deposits of protein called alpha-synuclein, also known as Lewy Bodies. Affects the chemical in the brain.</a:t>
            </a:r>
            <a:endParaRPr lang="en-US">
              <a:cs typeface="Calibri"/>
            </a:endParaRPr>
          </a:p>
          <a:p>
            <a:pPr lvl="0"/>
            <a:r>
              <a:rPr lang="en-US"/>
              <a:t>• Most common </a:t>
            </a:r>
            <a:r>
              <a:rPr lang="en-US" i="1">
                <a:solidFill>
                  <a:srgbClr val="0F4761"/>
                </a:solidFill>
              </a:rPr>
              <a:t>symptoms</a:t>
            </a:r>
            <a:endParaRPr lang="en-US"/>
          </a:p>
          <a:p>
            <a:pPr marL="628650" lvl="1" indent="-171450">
              <a:buSzPct val="100000"/>
              <a:buFont typeface="Arial"/>
              <a:buChar char="•"/>
            </a:pPr>
            <a:r>
              <a:rPr lang="en-US"/>
              <a:t>Visual hallucinations, cognitive changes, movement difficulties, mood problems, sleep problems, unpredictable changes in concentration, alertness and attention.</a:t>
            </a:r>
            <a:endParaRPr lang="en-US">
              <a:cs typeface="Calibri"/>
            </a:endParaRPr>
          </a:p>
          <a:p>
            <a:pPr lvl="0"/>
            <a:r>
              <a:rPr lang="en-US"/>
              <a:t>• Often confused with Alzheimer's and Parkinson’s because they share some symptoms</a:t>
            </a:r>
            <a:endParaRPr lang="en-US">
              <a:cs typeface="Calibri"/>
            </a:endParaRPr>
          </a:p>
          <a:p>
            <a:pPr lvl="0"/>
            <a:r>
              <a:rPr lang="en-US"/>
              <a:t>• One of the most misdiagnosed dementias</a:t>
            </a:r>
            <a:endParaRPr lang="en-US">
              <a:cs typeface="Calibri"/>
            </a:endParaRPr>
          </a:p>
          <a:p>
            <a:pPr lvl="0"/>
            <a:r>
              <a:rPr lang="en-US"/>
              <a:t>• ONE DOSE OF HALDOL CAN KILL A PERSON WITH LEWY BODY DEMENTIA (According to the Lewy Body Dementia Association)</a:t>
            </a:r>
            <a:endParaRPr lang="en-US">
              <a:cs typeface="Calibri"/>
            </a:endParaRPr>
          </a:p>
          <a:p>
            <a:pPr lvl="0"/>
            <a:r>
              <a:rPr lang="en-US"/>
              <a:t>• </a:t>
            </a:r>
            <a:r>
              <a:rPr lang="en-US" i="1">
                <a:solidFill>
                  <a:srgbClr val="0F4761"/>
                </a:solidFill>
              </a:rPr>
              <a:t>Average lifespan</a:t>
            </a:r>
            <a:r>
              <a:rPr lang="en-US"/>
              <a:t> after symptoms appears 5-8 years</a:t>
            </a:r>
            <a:endParaRPr lang="en-US">
              <a:cs typeface="Calibri"/>
            </a:endParaRPr>
          </a:p>
          <a:p>
            <a:pPr lvl="0"/>
            <a:r>
              <a:rPr lang="en-US"/>
              <a:t> </a:t>
            </a:r>
            <a:endParaRPr lang="en-US">
              <a:cs typeface="Calibri"/>
            </a:endParaRPr>
          </a:p>
          <a:p>
            <a:pPr lvl="0"/>
            <a:r>
              <a:rPr lang="en-US">
                <a:solidFill>
                  <a:srgbClr val="0F4761"/>
                </a:solidFill>
              </a:rPr>
              <a:t>Same or Different</a:t>
            </a:r>
            <a:endParaRPr lang="en-US"/>
          </a:p>
          <a:p>
            <a:pPr marL="171450" lvl="0" indent="-171450">
              <a:buSzPct val="100000"/>
              <a:buFont typeface="Arial"/>
              <a:buChar char="•"/>
            </a:pPr>
            <a:r>
              <a:rPr lang="en-US"/>
              <a:t>Which dementias discussed look the same? </a:t>
            </a:r>
            <a:endParaRPr lang="en-US">
              <a:cs typeface="Calibri"/>
            </a:endParaRPr>
          </a:p>
          <a:p>
            <a:pPr marL="628650" lvl="1" indent="-171450">
              <a:buSzPct val="100000"/>
              <a:buFont typeface="Arial"/>
              <a:buChar char="•"/>
            </a:pPr>
            <a:r>
              <a:rPr lang="en-US"/>
              <a:t>Even though some may have a few similar symptoms, they are all different. </a:t>
            </a:r>
            <a:endParaRPr lang="en-US">
              <a:cs typeface="Calibri"/>
            </a:endParaRPr>
          </a:p>
          <a:p>
            <a:pPr lvl="1"/>
            <a:r>
              <a:rPr lang="en-US"/>
              <a:t> </a:t>
            </a:r>
            <a:endParaRPr lang="en-US">
              <a:cs typeface="Calibri"/>
            </a:endParaRPr>
          </a:p>
          <a:p>
            <a:pPr lvl="1"/>
            <a:r>
              <a:rPr lang="en-US"/>
              <a:t>Dementia does not equal Alzheimer’s which does not always mean memory problems.</a:t>
            </a:r>
            <a:endParaRPr lang="en-US">
              <a:cs typeface="Calibri"/>
            </a:endParaRPr>
          </a:p>
          <a:p>
            <a:pPr lvl="1"/>
            <a:r>
              <a:rPr lang="en-US"/>
              <a:t> </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7D52C74B-2B3C-9345-8053-EE9A4E7F9DAC}"/>
              </a:ext>
            </a:extLst>
          </p:cNvPr>
          <p:cNvSpPr txBox="1">
            <a:spLocks noGrp="1"/>
          </p:cNvSpPr>
          <p:nvPr>
            <p:ph type="sldNum" sz="quarter" idx="8"/>
          </p:nvPr>
        </p:nvSpPr>
        <p:spPr/>
        <p:txBody>
          <a:bodyPr/>
          <a:lstStyle/>
          <a:p>
            <a:pPr lvl="0"/>
            <a:fld id="{3DE182DC-585F-3745-A32D-891187977F6D}" type="slidenum">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112FA-C0F9-2E65-E03A-7863ECE21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A99AF9-AFEF-4CEC-3FC7-0ED166364444}"/>
              </a:ext>
            </a:extLst>
          </p:cNvPr>
          <p:cNvSpPr txBox="1">
            <a:spLocks noGrp="1"/>
          </p:cNvSpPr>
          <p:nvPr>
            <p:ph type="body" sz="quarter" idx="1"/>
          </p:nvPr>
        </p:nvSpPr>
        <p:spPr/>
        <p:txBody>
          <a:bodyPr/>
          <a:lstStyle/>
          <a:p>
            <a:pPr lvl="0"/>
            <a:r>
              <a:rPr lang="en-US">
                <a:solidFill>
                  <a:srgbClr val="0F4761"/>
                </a:solidFill>
              </a:rPr>
              <a:t>Differentiating Among the Most Common Types of Dementia</a:t>
            </a:r>
            <a:endParaRPr lang="en-US"/>
          </a:p>
          <a:p>
            <a:pPr lvl="0"/>
            <a:r>
              <a:rPr lang="en-US"/>
              <a:t>• </a:t>
            </a:r>
            <a:r>
              <a:rPr lang="en-US" b="1"/>
              <a:t>This slide is a review for you to use if you are interested. It reminds us that all dementia is unique just like the person living with it.</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BAAD4EE5-4078-262E-775D-9FCE0AF927D0}"/>
              </a:ext>
            </a:extLst>
          </p:cNvPr>
          <p:cNvSpPr txBox="1">
            <a:spLocks noGrp="1"/>
          </p:cNvSpPr>
          <p:nvPr>
            <p:ph type="sldNum" sz="quarter" idx="8"/>
          </p:nvPr>
        </p:nvSpPr>
        <p:spPr/>
        <p:txBody>
          <a:bodyPr/>
          <a:lstStyle/>
          <a:p>
            <a:pPr lvl="0"/>
            <a:fld id="{1CC697FA-19F0-2C4F-B1ED-23E62155971B}" type="slidenum">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1A2A61-81A2-87CC-D311-12DEAAF98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1F072-3AC6-3EA7-6A8D-E4D7AD02FAE2}"/>
              </a:ext>
            </a:extLst>
          </p:cNvPr>
          <p:cNvSpPr txBox="1">
            <a:spLocks noGrp="1"/>
          </p:cNvSpPr>
          <p:nvPr>
            <p:ph type="body" sz="quarter" idx="1"/>
          </p:nvPr>
        </p:nvSpPr>
        <p:spPr/>
        <p:txBody>
          <a:bodyPr/>
          <a:lstStyle/>
          <a:p>
            <a:pPr lvl="0"/>
            <a:r>
              <a:rPr lang="en-US" b="1"/>
              <a:t>Most Common Dementia Diagnosis</a:t>
            </a:r>
            <a:endParaRPr lang="en-US"/>
          </a:p>
          <a:p>
            <a:pPr lvl="0"/>
            <a:r>
              <a:rPr lang="en-US" b="1"/>
              <a:t>• You can see some of the more common diagnosis on this slide. </a:t>
            </a:r>
            <a:endParaRPr lang="en-US"/>
          </a:p>
          <a:p>
            <a:pPr lvl="0"/>
            <a:r>
              <a:rPr lang="en-US" b="1"/>
              <a:t>• Do any of them surprise you? </a:t>
            </a:r>
            <a:endParaRPr lang="en-US"/>
          </a:p>
          <a:p>
            <a:pPr lvl="0"/>
            <a:r>
              <a:rPr lang="en-US" b="1"/>
              <a:t>• Dementia is not a respecter of age. Children can have dementia.</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9A1D8186-E10D-68A8-E857-4AEEDA350D87}"/>
              </a:ext>
            </a:extLst>
          </p:cNvPr>
          <p:cNvSpPr txBox="1">
            <a:spLocks noGrp="1"/>
          </p:cNvSpPr>
          <p:nvPr>
            <p:ph type="sldNum" sz="quarter" idx="8"/>
          </p:nvPr>
        </p:nvSpPr>
        <p:spPr/>
        <p:txBody>
          <a:bodyPr/>
          <a:lstStyle/>
          <a:p>
            <a:pPr lvl="0"/>
            <a:fld id="{00FB43D2-B9D3-5945-8FDF-A6ECAF8949D7}" type="slidenum">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4871B-21F4-4B8F-E661-345C50865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4DFD7-BF91-94FD-C6CF-839CE1865BE0}"/>
              </a:ext>
            </a:extLst>
          </p:cNvPr>
          <p:cNvSpPr txBox="1">
            <a:spLocks noGrp="1"/>
          </p:cNvSpPr>
          <p:nvPr>
            <p:ph type="body" sz="quarter" idx="1"/>
          </p:nvPr>
        </p:nvSpPr>
        <p:spPr/>
        <p:txBody>
          <a:bodyPr/>
          <a:lstStyle/>
          <a:p>
            <a:pPr lvl="0"/>
            <a:r>
              <a:rPr lang="en-US"/>
              <a:t> </a:t>
            </a:r>
          </a:p>
          <a:p>
            <a:pPr lvl="0"/>
            <a:r>
              <a:rPr lang="en-US" b="1"/>
              <a:t>There are many things we don’t know about dementia, but there are some things that we know for certain. </a:t>
            </a:r>
            <a:endParaRPr lang="en-US"/>
          </a:p>
          <a:p>
            <a:pPr lvl="0"/>
            <a:r>
              <a:rPr lang="en-US" b="1"/>
              <a:t> </a:t>
            </a:r>
            <a:endParaRPr lang="en-US"/>
          </a:p>
          <a:p>
            <a:pPr marL="171450" lvl="0" indent="-171450">
              <a:buSzPct val="100000"/>
              <a:buFont typeface="Arial"/>
              <a:buChar char="•"/>
            </a:pPr>
            <a:r>
              <a:rPr lang="en-US" b="1"/>
              <a:t>At least 2 parts of the brain are dying</a:t>
            </a:r>
            <a:endParaRPr lang="en-US"/>
          </a:p>
          <a:p>
            <a:pPr marL="171450" lvl="0" indent="-171450">
              <a:buSzPct val="100000"/>
              <a:buFont typeface="Arial"/>
              <a:buChar char="•"/>
            </a:pPr>
            <a:r>
              <a:rPr lang="en-US" b="1"/>
              <a:t>It is chronic and cannot be fixed</a:t>
            </a:r>
            <a:endParaRPr lang="en-US"/>
          </a:p>
          <a:p>
            <a:pPr marL="171450" lvl="0" indent="-171450">
              <a:buSzPct val="100000"/>
              <a:buFont typeface="Arial"/>
              <a:buChar char="•"/>
            </a:pPr>
            <a:r>
              <a:rPr lang="en-US" b="1"/>
              <a:t>It is progressive and will get worse</a:t>
            </a:r>
            <a:endParaRPr lang="en-US"/>
          </a:p>
          <a:p>
            <a:pPr marL="171450" lvl="0" indent="-171450">
              <a:buSzPct val="100000"/>
              <a:buFont typeface="Arial"/>
              <a:buChar char="•"/>
            </a:pPr>
            <a:r>
              <a:rPr lang="en-US" b="1"/>
              <a:t>It is terminal</a:t>
            </a:r>
            <a:endParaRPr lang="en-US"/>
          </a:p>
          <a:p>
            <a:pPr marL="171450" lvl="0" indent="-171450">
              <a:buSzPct val="100000"/>
              <a:buFont typeface="Arial"/>
              <a:buChar char="•"/>
            </a:pPr>
            <a:r>
              <a:rPr lang="en-US" b="1">
                <a:cs typeface="Calibri"/>
              </a:rPr>
              <a:t>Early diagnosis and treatment CAN help manage symptoms in some cases</a:t>
            </a:r>
            <a:endParaRPr lang="en-US" b="1"/>
          </a:p>
          <a:p>
            <a:pPr marL="171450" lvl="0" indent="-171450">
              <a:buSzPct val="100000"/>
              <a:buFont typeface="Arial"/>
              <a:buChar char="•"/>
            </a:pPr>
            <a:r>
              <a:rPr lang="en-US" b="1">
                <a:cs typeface="Calibri"/>
              </a:rPr>
              <a:t>Some dementia-like symptoms may be reversible: depression, vitamin deficiencies, and medication side effects can mimic dementia symptoms and may be treatable</a:t>
            </a:r>
            <a:endParaRPr lang="en-US" b="1"/>
          </a:p>
          <a:p>
            <a:pPr lvl="0"/>
            <a:r>
              <a:rPr lang="en-US" b="1"/>
              <a:t> </a:t>
            </a:r>
            <a:endParaRPr lang="en-US"/>
          </a:p>
          <a:p>
            <a:pPr lvl="0"/>
            <a:r>
              <a:rPr lang="en-US" b="1"/>
              <a:t>Although it is terminal and can be the primary cause of death, often you will see that as secondary cause. </a:t>
            </a:r>
            <a:endParaRPr lang="en-US"/>
          </a:p>
          <a:p>
            <a:pPr lvl="0"/>
            <a:r>
              <a:rPr lang="en-US" b="1"/>
              <a:t> </a:t>
            </a:r>
            <a:endParaRPr lang="en-US"/>
          </a:p>
          <a:p>
            <a:pPr lvl="0"/>
            <a:r>
              <a:rPr lang="en-US" b="1"/>
              <a:t>We often see: </a:t>
            </a:r>
            <a:endParaRPr lang="en-US"/>
          </a:p>
          <a:p>
            <a:pPr lvl="0"/>
            <a:r>
              <a:rPr lang="en-US" b="1"/>
              <a:t>                People with Alzheimer’s pass from pneumonia</a:t>
            </a:r>
            <a:endParaRPr lang="en-US"/>
          </a:p>
          <a:p>
            <a:pPr lvl="0"/>
            <a:r>
              <a:rPr lang="en-US" b="1"/>
              <a:t>                People with Vascular pass from stroke</a:t>
            </a:r>
            <a:endParaRPr lang="en-US"/>
          </a:p>
          <a:p>
            <a:pPr lvl="0"/>
            <a:r>
              <a:rPr lang="en-US" b="1"/>
              <a:t>                And some may pass due to complications from a fall</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B4881A3F-99F8-2D69-5DD7-2555BF5F1DFF}"/>
              </a:ext>
            </a:extLst>
          </p:cNvPr>
          <p:cNvSpPr txBox="1">
            <a:spLocks noGrp="1"/>
          </p:cNvSpPr>
          <p:nvPr>
            <p:ph type="sldNum" sz="quarter" idx="8"/>
          </p:nvPr>
        </p:nvSpPr>
        <p:spPr/>
        <p:txBody>
          <a:bodyPr/>
          <a:lstStyle/>
          <a:p>
            <a:pPr lvl="0"/>
            <a:fld id="{B82911EA-7163-604A-AD53-59B04E3FA3CD}" type="slidenum">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194A2-8200-BE23-DC4E-B130F11BD9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C4F66-178B-5799-602A-229E3E98AC17}"/>
              </a:ext>
            </a:extLst>
          </p:cNvPr>
          <p:cNvSpPr txBox="1">
            <a:spLocks noGrp="1"/>
          </p:cNvSpPr>
          <p:nvPr>
            <p:ph type="body" sz="quarter" idx="1"/>
          </p:nvPr>
        </p:nvSpPr>
        <p:spPr/>
        <p:txBody>
          <a:bodyPr/>
          <a:lstStyle/>
          <a:p>
            <a:pPr lvl="0"/>
            <a:r>
              <a:rPr lang="en-US" b="1"/>
              <a:t>It stems back to the mindset: </a:t>
            </a:r>
            <a:endParaRPr lang="en-US"/>
          </a:p>
          <a:p>
            <a:pPr marL="171450" lvl="0" indent="-171450">
              <a:buSzPct val="100000"/>
              <a:buFont typeface="Arial"/>
              <a:buChar char="•"/>
            </a:pPr>
            <a:r>
              <a:rPr lang="en-US" b="1"/>
              <a:t>It’s NOT all about loss</a:t>
            </a:r>
            <a:endParaRPr lang="en-US"/>
          </a:p>
          <a:p>
            <a:pPr marL="171450" lvl="0" indent="-171450">
              <a:buSzPct val="100000"/>
              <a:buFont typeface="Arial"/>
              <a:buChar char="•"/>
            </a:pPr>
            <a:r>
              <a:rPr lang="en-US" b="1"/>
              <a:t>“Behaviors” do not come out of nowhere</a:t>
            </a:r>
            <a:endParaRPr lang="en-US"/>
          </a:p>
          <a:p>
            <a:pPr marL="171450" lvl="0" indent="-171450">
              <a:buSzPct val="100000"/>
              <a:buFont typeface="Arial"/>
              <a:buChar char="•"/>
            </a:pPr>
            <a:r>
              <a:rPr lang="en-US" b="1"/>
              <a:t>It does not just affect the person living with the disease</a:t>
            </a:r>
            <a:endParaRPr lang="en-US"/>
          </a:p>
          <a:p>
            <a:pPr lvl="0"/>
            <a:r>
              <a:rPr lang="en-US" b="1"/>
              <a:t>                </a:t>
            </a:r>
            <a:endParaRPr lang="en-US"/>
          </a:p>
          <a:p>
            <a:pPr lvl="0"/>
            <a:r>
              <a:rPr lang="en-US" b="1"/>
              <a:t>How many of you have something you can no longer do?</a:t>
            </a:r>
            <a:r>
              <a:rPr lang="en-US"/>
              <a:t>  (Tell them about something you can no longer do. Some examples: Fit into a size? Do a split, Run x amount…)</a:t>
            </a:r>
            <a:endParaRPr lang="en-US">
              <a:cs typeface="Calibri"/>
            </a:endParaRPr>
          </a:p>
          <a:p>
            <a:pPr lvl="0"/>
            <a:r>
              <a:rPr lang="en-US" b="1"/>
              <a:t>Who else has something they will share they can’t do anymore?</a:t>
            </a:r>
            <a:endParaRPr lang="en-US"/>
          </a:p>
          <a:p>
            <a:pPr lvl="0"/>
            <a:r>
              <a:rPr lang="en-US" b="1"/>
              <a:t> </a:t>
            </a:r>
            <a:endParaRPr lang="en-US"/>
          </a:p>
          <a:p>
            <a:pPr lvl="0"/>
            <a:r>
              <a:rPr lang="en-US" b="1"/>
              <a:t>The reason we can’t do these things has nothing to do with having dementia – a disease that is causing our brain to die. We just can’t do them. </a:t>
            </a:r>
            <a:endParaRPr lang="en-US"/>
          </a:p>
          <a:p>
            <a:pPr lvl="0"/>
            <a:r>
              <a:rPr lang="en-US" b="1"/>
              <a:t>What if you expected me to do what I just told you I can’t. What if I expected you to do what you said you couldn’t. How would that make you feel if I kept asking you to do it, with the expectation that it will be completed? How would that make you feel?</a:t>
            </a:r>
            <a:endParaRPr lang="en-US"/>
          </a:p>
          <a:p>
            <a:pPr lvl="0"/>
            <a:r>
              <a:rPr lang="en-US" b="1"/>
              <a:t> </a:t>
            </a:r>
            <a:endParaRPr lang="en-US"/>
          </a:p>
          <a:p>
            <a:pPr lvl="0"/>
            <a:r>
              <a:rPr lang="en-US" b="1"/>
              <a:t>We will talk about “behaviors” later. </a:t>
            </a:r>
            <a:endParaRPr lang="en-US"/>
          </a:p>
          <a:p>
            <a:pPr lvl="0"/>
            <a:r>
              <a:rPr lang="en-US" b="1"/>
              <a:t> </a:t>
            </a:r>
            <a:endParaRPr lang="en-US"/>
          </a:p>
          <a:p>
            <a:pPr lvl="0"/>
            <a:r>
              <a:rPr lang="en-US"/>
              <a:t> </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2ECE87F7-A8AC-73A1-1616-11C527E59626}"/>
              </a:ext>
            </a:extLst>
          </p:cNvPr>
          <p:cNvSpPr txBox="1">
            <a:spLocks noGrp="1"/>
          </p:cNvSpPr>
          <p:nvPr>
            <p:ph type="sldNum" sz="quarter" idx="8"/>
          </p:nvPr>
        </p:nvSpPr>
        <p:spPr/>
        <p:txBody>
          <a:bodyPr/>
          <a:lstStyle/>
          <a:p>
            <a:pPr lvl="0"/>
            <a:fld id="{25DFB315-D9B0-9240-9822-CC96460426F4}" type="slidenum">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38614-1A13-6712-EA8C-0F68C32C3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6CD7C-6BF8-ACA9-A948-0934A4F504FE}"/>
              </a:ext>
            </a:extLst>
          </p:cNvPr>
          <p:cNvSpPr txBox="1">
            <a:spLocks noGrp="1"/>
          </p:cNvSpPr>
          <p:nvPr>
            <p:ph type="body" sz="quarter" idx="1"/>
          </p:nvPr>
        </p:nvSpPr>
        <p:spPr/>
        <p:txBody>
          <a:bodyPr/>
          <a:lstStyle/>
          <a:p>
            <a:pPr lvl="0"/>
            <a:r>
              <a:rPr lang="en-US"/>
              <a:t>Follow instructions on screen. </a:t>
            </a:r>
          </a:p>
          <a:p>
            <a:pPr lvl="0"/>
            <a:r>
              <a:rPr lang="en-US"/>
              <a:t> </a:t>
            </a:r>
            <a:endParaRPr lang="en-US">
              <a:cs typeface="Calibri"/>
            </a:endParaRPr>
          </a:p>
          <a:p>
            <a:pPr lvl="0"/>
            <a:r>
              <a:rPr lang="en-US"/>
              <a:t>Have one person start. If someone else has the same card, they can both flip them at the same time. Have them read out loud using “I am…” and whatever the card states on the front. Then have everyone else say “You…” and what the card states on the back.</a:t>
            </a:r>
          </a:p>
          <a:p>
            <a:pPr lvl="0"/>
            <a:r>
              <a:rPr lang="en-US"/>
              <a:t> </a:t>
            </a:r>
            <a:endParaRPr lang="en-US">
              <a:cs typeface="Calibri"/>
            </a:endParaRPr>
          </a:p>
          <a:p>
            <a:pPr lvl="0"/>
            <a:r>
              <a:rPr lang="en-US"/>
              <a:t>Example: </a:t>
            </a:r>
            <a:br>
              <a:rPr lang="en-US">
                <a:cs typeface="Calibri"/>
              </a:rPr>
            </a:br>
            <a:r>
              <a:rPr lang="en-US"/>
              <a:t>“I like hiking” </a:t>
            </a:r>
            <a:endParaRPr lang="en-US">
              <a:cs typeface="Calibri"/>
            </a:endParaRPr>
          </a:p>
          <a:p>
            <a:pPr lvl="0"/>
            <a:r>
              <a:rPr lang="en-US"/>
              <a:t>“You are a risky wanderer”</a:t>
            </a:r>
            <a:endParaRPr lang="en-US">
              <a:cs typeface="Calibri"/>
            </a:endParaRPr>
          </a:p>
          <a:p>
            <a:pPr lvl="0"/>
            <a:r>
              <a:rPr lang="en-US"/>
              <a:t> </a:t>
            </a:r>
            <a:endParaRPr lang="en-US">
              <a:cs typeface="Calibri"/>
            </a:endParaRPr>
          </a:p>
          <a:p>
            <a:pPr lvl="0"/>
            <a:r>
              <a:rPr lang="en-US"/>
              <a:t>Have everyone take their turn. </a:t>
            </a:r>
            <a:endParaRPr lang="en-US">
              <a:cs typeface="Calibri"/>
            </a:endParaRPr>
          </a:p>
          <a:p>
            <a:pPr lvl="0"/>
            <a:r>
              <a:rPr lang="en-US"/>
              <a:t> </a:t>
            </a:r>
            <a:endParaRPr lang="en-US">
              <a:cs typeface="Calibri"/>
            </a:endParaRPr>
          </a:p>
          <a:p>
            <a:pPr lvl="0"/>
            <a:r>
              <a:rPr lang="en-US" b="1"/>
              <a:t>Was what others said about you true?</a:t>
            </a:r>
            <a:endParaRPr lang="en-US"/>
          </a:p>
          <a:p>
            <a:pPr lvl="0"/>
            <a:r>
              <a:rPr lang="en-US" b="1"/>
              <a:t>How did that make you feel being labeled something you are not?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B3AC0714-65A6-52C6-30CE-FAAB56F28AC6}"/>
              </a:ext>
            </a:extLst>
          </p:cNvPr>
          <p:cNvSpPr txBox="1">
            <a:spLocks noGrp="1"/>
          </p:cNvSpPr>
          <p:nvPr>
            <p:ph type="sldNum" sz="quarter" idx="8"/>
          </p:nvPr>
        </p:nvSpPr>
        <p:spPr/>
        <p:txBody>
          <a:bodyPr/>
          <a:lstStyle/>
          <a:p>
            <a:pPr lvl="0"/>
            <a:fld id="{FB6DC6CC-6E1D-1E43-8142-7BA3C3442467}" type="slidenum">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70CC2-B67E-9D09-2D91-07175F9D24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34D6A-7C88-9A33-9D42-FD0A0C0D9AC0}"/>
              </a:ext>
            </a:extLst>
          </p:cNvPr>
          <p:cNvSpPr txBox="1">
            <a:spLocks noGrp="1"/>
          </p:cNvSpPr>
          <p:nvPr>
            <p:ph type="body" sz="quarter" idx="1"/>
          </p:nvPr>
        </p:nvSpPr>
        <p:spPr/>
        <p:txBody>
          <a:bodyPr/>
          <a:lstStyle/>
          <a:p>
            <a:pPr lvl="0"/>
            <a:r>
              <a:rPr lang="en-US" b="1"/>
              <a:t> </a:t>
            </a:r>
            <a:endParaRPr lang="en-US"/>
          </a:p>
          <a:p>
            <a:pPr lvl="0"/>
            <a:r>
              <a:rPr lang="en-US" b="1"/>
              <a:t>• Look at the normal brain. </a:t>
            </a:r>
            <a:endParaRPr lang="en-US"/>
          </a:p>
          <a:p>
            <a:pPr lvl="0"/>
            <a:r>
              <a:rPr lang="en-US" b="1"/>
              <a:t>• Now look at the person with early Alzheimer's. </a:t>
            </a:r>
            <a:endParaRPr lang="en-US"/>
          </a:p>
          <a:p>
            <a:pPr marL="628650" lvl="1" indent="-171450">
              <a:buSzPct val="100000"/>
              <a:buFont typeface="Courier New"/>
              <a:buChar char="o"/>
            </a:pPr>
            <a:r>
              <a:rPr lang="en-US" b="1"/>
              <a:t>What is the same?</a:t>
            </a:r>
            <a:endParaRPr lang="en-US">
              <a:cs typeface="Calibri"/>
            </a:endParaRPr>
          </a:p>
          <a:p>
            <a:pPr marL="628650" lvl="1" indent="-171450">
              <a:buSzPct val="100000"/>
              <a:buFont typeface="Courier New"/>
              <a:buChar char="o"/>
            </a:pPr>
            <a:r>
              <a:rPr lang="en-US" b="1"/>
              <a:t>What is the difference?</a:t>
            </a:r>
            <a:endParaRPr lang="en-US">
              <a:cs typeface="Calibri"/>
            </a:endParaRPr>
          </a:p>
          <a:p>
            <a:pPr lvl="0"/>
            <a:r>
              <a:rPr lang="en-US" b="1"/>
              <a:t>• Now let’s look at the late Alzheimer’s.</a:t>
            </a:r>
            <a:endParaRPr lang="en-US"/>
          </a:p>
          <a:p>
            <a:pPr marL="628650" lvl="1" indent="-171450">
              <a:buSzPct val="100000"/>
              <a:buFont typeface="Courier New"/>
              <a:buChar char="o"/>
            </a:pPr>
            <a:r>
              <a:rPr lang="en-US" b="1"/>
              <a:t>How similar or different is it to the normal brain? </a:t>
            </a:r>
            <a:endParaRPr lang="en-US">
              <a:cs typeface="Calibri"/>
            </a:endParaRPr>
          </a:p>
          <a:p>
            <a:pPr lvl="0"/>
            <a:r>
              <a:rPr lang="en-US" b="1"/>
              <a:t>• Finally, let’s look at the normal child brain.</a:t>
            </a:r>
            <a:endParaRPr lang="en-US"/>
          </a:p>
          <a:p>
            <a:pPr marL="628650" lvl="1" indent="-171450">
              <a:buSzPct val="100000"/>
              <a:buFont typeface="Courier New"/>
              <a:buChar char="o"/>
            </a:pPr>
            <a:r>
              <a:rPr lang="en-US" b="1"/>
              <a:t>What do you notice? </a:t>
            </a:r>
            <a:endParaRPr lang="en-US">
              <a:cs typeface="Calibri"/>
            </a:endParaRPr>
          </a:p>
          <a:p>
            <a:pPr marL="628650" lvl="1" indent="-171450">
              <a:buSzPct val="100000"/>
              <a:buFont typeface="Courier New"/>
              <a:buChar char="o"/>
            </a:pPr>
            <a:r>
              <a:rPr lang="en-US" b="1"/>
              <a:t>Do you see how the late Alzheimer’s looks more like an 18-month child’s brain?</a:t>
            </a:r>
            <a:endParaRPr lang="en-US">
              <a:cs typeface="Calibri"/>
            </a:endParaRPr>
          </a:p>
          <a:p>
            <a:pPr lvl="0"/>
            <a:r>
              <a:rPr lang="en-US" b="1"/>
              <a:t>• Do you think a person living with dementia can help what they are or are not able to do?</a:t>
            </a:r>
            <a:endParaRPr lang="en-US"/>
          </a:p>
          <a:p>
            <a:pPr lvl="0"/>
            <a:r>
              <a:rPr lang="en-US" b="1"/>
              <a:t>• Although their brain may resemble more like a child than an adult healthy brain, we cannot treat them like children. They have been moms, dads, business owners, employees, drove cars and so much more. We need to honor their accomplishments and honor them. One way we can do that is not treat them like a child.</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B106818F-BE4A-28D1-6731-6FC51EDF9938}"/>
              </a:ext>
            </a:extLst>
          </p:cNvPr>
          <p:cNvSpPr txBox="1">
            <a:spLocks noGrp="1"/>
          </p:cNvSpPr>
          <p:nvPr>
            <p:ph type="sldNum" sz="quarter" idx="8"/>
          </p:nvPr>
        </p:nvSpPr>
        <p:spPr/>
        <p:txBody>
          <a:bodyPr/>
          <a:lstStyle/>
          <a:p>
            <a:pPr lvl="0"/>
            <a:fld id="{D5EEDBC4-92FC-594C-A5B3-5DD33C208967}" type="slidenum">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10EBD-40FE-C6DA-63A7-9803F276C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B7DE7-0C3C-511F-A4E6-0595507F2B8B}"/>
              </a:ext>
            </a:extLst>
          </p:cNvPr>
          <p:cNvSpPr txBox="1">
            <a:spLocks noGrp="1"/>
          </p:cNvSpPr>
          <p:nvPr>
            <p:ph type="body" sz="quarter" idx="1"/>
          </p:nvPr>
        </p:nvSpPr>
        <p:spPr/>
        <p:txBody>
          <a:bodyPr/>
          <a:lstStyle/>
          <a:p>
            <a:pPr lvl="0"/>
            <a:r>
              <a:rPr lang="en-US" b="1"/>
              <a:t>Do these 3 scans look the same? </a:t>
            </a:r>
            <a:endParaRPr lang="en-US"/>
          </a:p>
          <a:p>
            <a:pPr lvl="0"/>
            <a:r>
              <a:rPr lang="en-US" b="1"/>
              <a:t>Can we treat all people living with dementia the same way? </a:t>
            </a:r>
            <a:endParaRPr lang="en-US"/>
          </a:p>
          <a:p>
            <a:pPr lvl="0"/>
            <a:r>
              <a:rPr lang="en-US" b="1"/>
              <a:t> </a:t>
            </a:r>
            <a:endParaRPr lang="en-US"/>
          </a:p>
          <a:p>
            <a:pPr lvl="0"/>
            <a:r>
              <a:rPr lang="en-US" b="1"/>
              <a:t>Did the visual of the PET Scan give you any more clarity of what is going on with the brain and how it is changing for a person living with dementia? </a:t>
            </a:r>
            <a:endParaRPr lang="en-US"/>
          </a:p>
          <a:p>
            <a:pPr lvl="0"/>
            <a:r>
              <a:rPr lang="en-US" b="1"/>
              <a:t> </a:t>
            </a:r>
            <a:endParaRPr lang="en-US"/>
          </a:p>
          <a:p>
            <a:pPr lvl="0"/>
            <a:r>
              <a:rPr lang="en-US" b="1"/>
              <a:t>What thoughts you would like to share regarding the scans we viewed?</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994F74B4-3184-A985-F329-8B8295663B2B}"/>
              </a:ext>
            </a:extLst>
          </p:cNvPr>
          <p:cNvSpPr txBox="1">
            <a:spLocks noGrp="1"/>
          </p:cNvSpPr>
          <p:nvPr>
            <p:ph type="sldNum" sz="quarter" idx="8"/>
          </p:nvPr>
        </p:nvSpPr>
        <p:spPr/>
        <p:txBody>
          <a:bodyPr/>
          <a:lstStyle/>
          <a:p>
            <a:pPr lvl="0"/>
            <a:fld id="{61B7D840-A10A-2844-B080-32905C248237}" type="slidenum">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89C7D-6264-0FF0-5D58-0A2537002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CFE08-5226-AB75-C8BB-4DCD538DA1B1}"/>
              </a:ext>
            </a:extLst>
          </p:cNvPr>
          <p:cNvSpPr txBox="1">
            <a:spLocks noGrp="1"/>
          </p:cNvSpPr>
          <p:nvPr>
            <p:ph type="body" sz="quarter" idx="1"/>
          </p:nvPr>
        </p:nvSpPr>
        <p:spPr/>
        <p:txBody>
          <a:bodyPr/>
          <a:lstStyle/>
          <a:p>
            <a:pPr lvl="0"/>
            <a:r>
              <a:rPr lang="en-US">
                <a:solidFill>
                  <a:srgbClr val="0F4761"/>
                </a:solidFill>
              </a:rPr>
              <a:t>Debrief</a:t>
            </a:r>
          </a:p>
          <a:p>
            <a:pPr lvl="0"/>
            <a:r>
              <a:rPr lang="en-US"/>
              <a:t>•</a:t>
            </a:r>
            <a:r>
              <a:rPr lang="en-US">
                <a:solidFill>
                  <a:srgbClr val="0F4761"/>
                </a:solidFill>
              </a:rPr>
              <a:t> Experience</a:t>
            </a:r>
          </a:p>
          <a:p>
            <a:pPr marL="171450" lvl="0" indent="-171450">
              <a:buSzPct val="100000"/>
              <a:buFont typeface="Arial"/>
              <a:buChar char="•"/>
            </a:pPr>
            <a:r>
              <a:rPr lang="en-US" b="1"/>
              <a:t>This section we learned about what the word dementia is and is not. We also saw the physical deterioration of the brain due to dementia.</a:t>
            </a:r>
            <a:endParaRPr lang="en-US"/>
          </a:p>
          <a:p>
            <a:pPr lvl="0"/>
            <a:r>
              <a:rPr lang="en-US"/>
              <a:t>• </a:t>
            </a:r>
            <a:r>
              <a:rPr lang="en-US">
                <a:solidFill>
                  <a:srgbClr val="0F4761"/>
                </a:solidFill>
              </a:rPr>
              <a:t>Reflecting</a:t>
            </a:r>
          </a:p>
          <a:p>
            <a:pPr marL="171450" lvl="0" indent="-171450">
              <a:buSzPct val="100000"/>
              <a:buFont typeface="Arial"/>
              <a:buChar char="•"/>
            </a:pPr>
            <a:r>
              <a:rPr lang="en-US" b="1"/>
              <a:t>What is your mindset right now?</a:t>
            </a:r>
            <a:endParaRPr lang="en-US"/>
          </a:p>
          <a:p>
            <a:pPr marL="171450" lvl="0" indent="-171450">
              <a:buSzPct val="100000"/>
              <a:buFont typeface="Arial"/>
              <a:buChar char="•"/>
            </a:pPr>
            <a:r>
              <a:rPr lang="en-US" b="1"/>
              <a:t>Have there been times when you were frustrated with a person living with dementia and you now realize they may have been doing the best they could? </a:t>
            </a:r>
            <a:endParaRPr lang="en-US"/>
          </a:p>
          <a:p>
            <a:pPr lvl="0"/>
            <a:r>
              <a:rPr lang="en-US"/>
              <a:t>• </a:t>
            </a:r>
            <a:r>
              <a:rPr lang="en-US">
                <a:solidFill>
                  <a:srgbClr val="0F4761"/>
                </a:solidFill>
              </a:rPr>
              <a:t>Thinking</a:t>
            </a:r>
          </a:p>
          <a:p>
            <a:pPr marL="171450" lvl="0" indent="-171450">
              <a:buSzPct val="100000"/>
              <a:buFont typeface="Arial"/>
              <a:buChar char="•"/>
            </a:pPr>
            <a:r>
              <a:rPr lang="en-US" b="1"/>
              <a:t>Can you think of an opportunity to show understanding and maybe react differently to something a person living with dementia is or isn’t doing? </a:t>
            </a:r>
            <a:endParaRPr lang="en-US"/>
          </a:p>
          <a:p>
            <a:pPr lvl="0"/>
            <a:r>
              <a:rPr lang="en-US"/>
              <a:t>• </a:t>
            </a:r>
            <a:r>
              <a:rPr lang="en-US">
                <a:solidFill>
                  <a:srgbClr val="0F4761"/>
                </a:solidFill>
              </a:rPr>
              <a:t>Acting</a:t>
            </a:r>
          </a:p>
          <a:p>
            <a:pPr marL="171450" lvl="0" indent="-171450">
              <a:buSzPct val="100000"/>
              <a:buFont typeface="Arial"/>
              <a:buChar char="•"/>
            </a:pPr>
            <a:r>
              <a:rPr lang="en-US" b="1"/>
              <a:t>Think:</a:t>
            </a:r>
            <a:endParaRPr lang="en-US"/>
          </a:p>
          <a:p>
            <a:pPr marL="171450" lvl="0" indent="-171450">
              <a:buSzPct val="100000"/>
              <a:buFont typeface="Arial"/>
              <a:buChar char="•"/>
            </a:pPr>
            <a:r>
              <a:rPr lang="en-US" b="1"/>
              <a:t>Are you willing to be the difference for a person living with dementia?</a:t>
            </a:r>
            <a:endParaRPr lang="en-US"/>
          </a:p>
          <a:p>
            <a:pPr marL="171450" lvl="0" indent="-171450">
              <a:buSzPct val="100000"/>
              <a:buFont typeface="Arial"/>
              <a:buChar char="•"/>
            </a:pPr>
            <a:r>
              <a:rPr lang="en-US" b="1"/>
              <a:t>Are you willing to try again when you fail?</a:t>
            </a:r>
            <a:endParaRPr lang="en-US"/>
          </a:p>
          <a:p>
            <a:pPr marL="171450" lvl="0" indent="-171450">
              <a:buSzPct val="100000"/>
              <a:buFont typeface="Arial"/>
              <a:buChar char="•"/>
            </a:pPr>
            <a:r>
              <a:rPr lang="en-US" b="1"/>
              <a:t>How important is it TO YOU to implement what you are learning?</a:t>
            </a:r>
            <a:endParaRPr lang="en-US"/>
          </a:p>
          <a:p>
            <a:pPr lvl="0"/>
            <a:r>
              <a:rPr lang="en-US" b="1"/>
              <a:t> How important is it FOR THEM for you to implement what you are learning? </a:t>
            </a:r>
            <a:endParaRPr lang="en-US"/>
          </a:p>
          <a:p>
            <a:pPr lvl="0"/>
            <a:endParaRPr lang="en-US">
              <a:cs typeface="Calibri"/>
            </a:endParaRPr>
          </a:p>
          <a:p>
            <a:pPr lvl="0"/>
            <a:endParaRPr lang="en-US"/>
          </a:p>
        </p:txBody>
      </p:sp>
      <p:sp>
        <p:nvSpPr>
          <p:cNvPr id="4" name="Slide Number Placeholder 3">
            <a:extLst>
              <a:ext uri="{FF2B5EF4-FFF2-40B4-BE49-F238E27FC236}">
                <a16:creationId xmlns:a16="http://schemas.microsoft.com/office/drawing/2014/main" id="{EA0F9890-C959-7ED6-BF4D-4EF9201E2DF8}"/>
              </a:ext>
            </a:extLst>
          </p:cNvPr>
          <p:cNvSpPr txBox="1">
            <a:spLocks noGrp="1"/>
          </p:cNvSpPr>
          <p:nvPr>
            <p:ph type="sldNum" sz="quarter" idx="8"/>
          </p:nvPr>
        </p:nvSpPr>
        <p:spPr/>
        <p:txBody>
          <a:bodyPr/>
          <a:lstStyle/>
          <a:p>
            <a:pPr lvl="0"/>
            <a:fld id="{ADAA90A2-1A82-3649-BC37-6D26B4BE9C70}" type="slidenum">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11721-205E-BA3B-C804-2AA715288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DAFE0-6B27-059D-EF1F-A379EC295161}"/>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DC2DA5FB-88F2-FAC0-48BE-3DB4E30BD617}"/>
              </a:ext>
            </a:extLst>
          </p:cNvPr>
          <p:cNvSpPr txBox="1">
            <a:spLocks noGrp="1"/>
          </p:cNvSpPr>
          <p:nvPr>
            <p:ph type="sldNum" sz="quarter" idx="8"/>
          </p:nvPr>
        </p:nvSpPr>
        <p:spPr/>
        <p:txBody>
          <a:bodyPr/>
          <a:lstStyle/>
          <a:p>
            <a:pPr lvl="0"/>
            <a:fld id="{C90619C5-456C-9C47-8E6C-916461B6DB30}" type="slidenum">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EF573-4E6D-CA94-A7F1-438D940B9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15058-6770-5EB8-F474-17171EB54626}"/>
              </a:ext>
            </a:extLst>
          </p:cNvPr>
          <p:cNvSpPr txBox="1">
            <a:spLocks noGrp="1"/>
          </p:cNvSpPr>
          <p:nvPr>
            <p:ph type="body" sz="quarter" idx="1"/>
          </p:nvPr>
        </p:nvSpPr>
        <p:spPr/>
        <p:txBody>
          <a:bodyPr/>
          <a:lstStyle/>
          <a:p>
            <a:pPr lvl="0"/>
            <a:r>
              <a:rPr lang="en-US" b="1"/>
              <a:t>Please take a minute to make sure you signed in and complete the pre-survey. You will need to complete Sign In/Out, Pre/Post Survey to get credit for the class. Also, if you did not pick 2 My Resonation Card, please do so now.</a:t>
            </a:r>
            <a:endParaRPr lang="en-US"/>
          </a:p>
          <a:p>
            <a:pPr lvl="0"/>
            <a:r>
              <a:rPr lang="en-US" b="1"/>
              <a:t> </a:t>
            </a:r>
            <a:endParaRPr lang="en-US"/>
          </a:p>
          <a:p>
            <a:pPr lvl="0"/>
            <a:endParaRPr lang="en-US"/>
          </a:p>
          <a:p>
            <a:pPr lvl="0"/>
            <a:r>
              <a:rPr lang="en-US" b="1"/>
              <a:t> </a:t>
            </a:r>
            <a:endParaRPr lang="en-US"/>
          </a:p>
          <a:p>
            <a:pPr lvl="0"/>
            <a:r>
              <a:rPr lang="en-US" b="1"/>
              <a:t>You may download the presentation using the QR Code provided.</a:t>
            </a:r>
            <a:endParaRPr lang="en-US"/>
          </a:p>
          <a:p>
            <a:pPr lvl="0"/>
            <a:r>
              <a:rPr lang="en-US" b="1"/>
              <a:t> </a:t>
            </a:r>
            <a:endParaRPr lang="en-US"/>
          </a:p>
          <a:p>
            <a:pPr lvl="0"/>
            <a:r>
              <a:rPr lang="en-US" b="1">
                <a:cs typeface="Calibri"/>
              </a:rPr>
              <a:t>Please take care of your personal needs as they arise. </a:t>
            </a:r>
          </a:p>
          <a:p>
            <a:pPr lvl="0"/>
            <a:r>
              <a:rPr lang="en-US" b="1"/>
              <a:t> </a:t>
            </a:r>
            <a:endParaRPr lang="en-US"/>
          </a:p>
          <a:p>
            <a:pPr lvl="0"/>
            <a:r>
              <a:rPr lang="en-US" b="1"/>
              <a:t>As the class goes by, you will hopefully have a few “aha” moments. </a:t>
            </a:r>
            <a:endParaRPr lang="en-US"/>
          </a:p>
          <a:p>
            <a:pPr lvl="0"/>
            <a:r>
              <a:rPr lang="en-US" b="1"/>
              <a:t> </a:t>
            </a:r>
            <a:endParaRPr lang="en-US"/>
          </a:p>
          <a:p>
            <a:pPr lvl="0"/>
            <a:r>
              <a:rPr lang="en-US" b="1"/>
              <a:t>Think about your learning style, how you retain and remember. A healthy brain can remember 5-8 things. In this time together, I will be giving you information on a lot more than 5-8 things. </a:t>
            </a:r>
            <a:endParaRPr lang="en-US"/>
          </a:p>
          <a:p>
            <a:pPr lvl="0"/>
            <a:r>
              <a:rPr lang="en-US" b="1"/>
              <a:t>Whatever means to bring things learned to your memory, please feel free to do so.</a:t>
            </a:r>
            <a:endParaRPr lang="en-US"/>
          </a:p>
          <a:p>
            <a:pPr lvl="0"/>
            <a:r>
              <a:rPr lang="en-US" b="1"/>
              <a:t>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3981592F-3838-FE0B-8F00-B4E52ACEB1B9}"/>
              </a:ext>
            </a:extLst>
          </p:cNvPr>
          <p:cNvSpPr txBox="1">
            <a:spLocks noGrp="1"/>
          </p:cNvSpPr>
          <p:nvPr>
            <p:ph type="sldNum" sz="quarter" idx="8"/>
          </p:nvPr>
        </p:nvSpPr>
        <p:spPr/>
        <p:txBody>
          <a:bodyPr/>
          <a:lstStyle/>
          <a:p>
            <a:pPr lvl="0"/>
            <a:fld id="{849D97EC-B767-354A-8B5E-EE5A817D920E}" type="slidenum">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F2717-C9A6-B49C-9E7A-1AE676D625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518F0-3D87-DEE0-E4D3-82D8BDB52077}"/>
              </a:ext>
            </a:extLst>
          </p:cNvPr>
          <p:cNvSpPr txBox="1">
            <a:spLocks noGrp="1"/>
          </p:cNvSpPr>
          <p:nvPr>
            <p:ph type="body" sz="quarter" idx="1"/>
          </p:nvPr>
        </p:nvSpPr>
        <p:spPr/>
        <p:txBody>
          <a:bodyPr/>
          <a:lstStyle/>
          <a:p>
            <a:pPr lvl="0"/>
            <a:r>
              <a:rPr lang="en-US"/>
              <a:t>Review the sections of the brain and its function. </a:t>
            </a:r>
          </a:p>
          <a:p>
            <a:pPr lvl="0"/>
            <a:r>
              <a:rPr lang="en-US"/>
              <a:t>Have them point to each section of the brain on themselves.</a:t>
            </a:r>
            <a:endParaRPr lang="en-US">
              <a:cs typeface="Calibri"/>
            </a:endParaRPr>
          </a:p>
          <a:p>
            <a:pPr lvl="0"/>
            <a:endParaRPr lang="en-US">
              <a:cs typeface="Calibri"/>
            </a:endParaRPr>
          </a:p>
          <a:p>
            <a:pPr lvl="0"/>
            <a:r>
              <a:rPr lang="en-US" b="1">
                <a:cs typeface="Calibri"/>
              </a:rPr>
              <a:t>Let's go a little deeper.</a:t>
            </a:r>
          </a:p>
          <a:p>
            <a:pPr lvl="0"/>
            <a:endParaRPr lang="en-US">
              <a:cs typeface="Calibri"/>
            </a:endParaRPr>
          </a:p>
        </p:txBody>
      </p:sp>
      <p:sp>
        <p:nvSpPr>
          <p:cNvPr id="4" name="Slide Number Placeholder 3">
            <a:extLst>
              <a:ext uri="{FF2B5EF4-FFF2-40B4-BE49-F238E27FC236}">
                <a16:creationId xmlns:a16="http://schemas.microsoft.com/office/drawing/2014/main" id="{607C8AFE-885B-ED8E-18D8-6E74AC99D6E2}"/>
              </a:ext>
            </a:extLst>
          </p:cNvPr>
          <p:cNvSpPr txBox="1">
            <a:spLocks noGrp="1"/>
          </p:cNvSpPr>
          <p:nvPr>
            <p:ph type="sldNum" sz="quarter" idx="8"/>
          </p:nvPr>
        </p:nvSpPr>
        <p:spPr/>
        <p:txBody>
          <a:bodyPr/>
          <a:lstStyle/>
          <a:p>
            <a:pPr lvl="0"/>
            <a:fld id="{F377BE14-BDCE-F842-AE1C-5260E0F278A1}" type="slidenum">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1B3038-F18F-CF18-4012-C10C973F49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58FA9-0948-0AE0-ADA1-183ECD245449}"/>
              </a:ext>
            </a:extLst>
          </p:cNvPr>
          <p:cNvSpPr txBox="1">
            <a:spLocks noGrp="1"/>
          </p:cNvSpPr>
          <p:nvPr>
            <p:ph type="body" sz="quarter" idx="1"/>
          </p:nvPr>
        </p:nvSpPr>
        <p:spPr/>
        <p:txBody>
          <a:bodyPr/>
          <a:lstStyle/>
          <a:p>
            <a:pPr lvl="0"/>
            <a:r>
              <a:rPr lang="en-US">
                <a:solidFill>
                  <a:srgbClr val="0F4761"/>
                </a:solidFill>
              </a:rPr>
              <a:t>The Frontal Lobe </a:t>
            </a:r>
            <a:endParaRPr lang="en-US"/>
          </a:p>
          <a:p>
            <a:pPr lvl="0"/>
            <a:r>
              <a:rPr lang="en-US" b="1"/>
              <a:t>Word Finding, Problem Solving, Emotions, Planning, and Behavior are all functions of the Frontal Lobe.  It is also where our Reasoning, Learning and Recall occur.</a:t>
            </a:r>
            <a:endParaRPr lang="en-US"/>
          </a:p>
          <a:p>
            <a:pPr lvl="0"/>
            <a:r>
              <a:rPr lang="en-US" b="1"/>
              <a:t> </a:t>
            </a:r>
            <a:endParaRPr lang="en-US"/>
          </a:p>
          <a:p>
            <a:pPr lvl="0"/>
            <a:r>
              <a:rPr lang="en-US">
                <a:solidFill>
                  <a:srgbClr val="0F4761"/>
                </a:solidFill>
              </a:rPr>
              <a:t>Common symptoms </a:t>
            </a:r>
            <a:endParaRPr lang="en-US"/>
          </a:p>
          <a:p>
            <a:pPr marL="171450" lvl="0" indent="-171450">
              <a:buSzPct val="100000"/>
              <a:buFont typeface="Arial"/>
              <a:buChar char="•"/>
            </a:pPr>
            <a:r>
              <a:rPr lang="en-US" b="1"/>
              <a:t>Behavior</a:t>
            </a:r>
            <a:endParaRPr lang="en-US"/>
          </a:p>
          <a:p>
            <a:pPr marL="171450" lvl="0" indent="-171450">
              <a:buSzPct val="100000"/>
              <a:buFont typeface="Arial"/>
              <a:buChar char="•"/>
            </a:pPr>
            <a:r>
              <a:rPr lang="en-US" b="1"/>
              <a:t>Mood </a:t>
            </a:r>
            <a:endParaRPr lang="en-US"/>
          </a:p>
          <a:p>
            <a:pPr marL="171450" lvl="0" indent="-171450">
              <a:buSzPct val="100000"/>
              <a:buFont typeface="Arial"/>
              <a:buChar char="•"/>
            </a:pPr>
            <a:r>
              <a:rPr lang="en-US" b="1"/>
              <a:t>Speech</a:t>
            </a:r>
            <a:endParaRPr lang="en-US"/>
          </a:p>
          <a:p>
            <a:pPr lvl="0"/>
            <a:r>
              <a:rPr lang="en-US">
                <a:solidFill>
                  <a:srgbClr val="0F4761"/>
                </a:solidFill>
              </a:rPr>
              <a:t>The few common conditions that affect your frontal lobe</a:t>
            </a:r>
            <a:r>
              <a:rPr lang="en-US" b="1"/>
              <a:t> </a:t>
            </a:r>
            <a:endParaRPr lang="en-US"/>
          </a:p>
          <a:p>
            <a:pPr marL="171450" lvl="0" indent="-171450">
              <a:buSzPct val="100000"/>
              <a:buFont typeface="Arial"/>
              <a:buChar char="•"/>
            </a:pPr>
            <a:r>
              <a:rPr lang="en-US" b="1"/>
              <a:t>Alzheimer’s</a:t>
            </a:r>
            <a:endParaRPr lang="en-US"/>
          </a:p>
          <a:p>
            <a:pPr marL="171450" lvl="0" indent="-171450">
              <a:buSzPct val="100000"/>
              <a:buFont typeface="Arial"/>
              <a:buChar char="•"/>
            </a:pPr>
            <a:r>
              <a:rPr lang="en-US" b="1"/>
              <a:t>Expressive Aphasia (Affects how you talk, but not what you say)</a:t>
            </a:r>
            <a:endParaRPr lang="en-US"/>
          </a:p>
          <a:p>
            <a:pPr marL="171450" lvl="0" indent="-171450">
              <a:buSzPct val="100000"/>
              <a:buFont typeface="Arial"/>
              <a:buChar char="•"/>
            </a:pPr>
            <a:r>
              <a:rPr lang="en-US" b="1"/>
              <a:t>ADHD</a:t>
            </a:r>
            <a:endParaRPr lang="en-US"/>
          </a:p>
          <a:p>
            <a:pPr marL="171450" lvl="0" indent="-171450">
              <a:buSzPct val="100000"/>
              <a:buFont typeface="Arial"/>
              <a:buChar char="•"/>
            </a:pPr>
            <a:r>
              <a:rPr lang="en-US" b="1"/>
              <a:t>Autism Spectrum Disorder</a:t>
            </a:r>
            <a:endParaRPr lang="en-US"/>
          </a:p>
          <a:p>
            <a:pPr marL="171450" lvl="0" indent="-171450">
              <a:buSzPct val="100000"/>
              <a:buFont typeface="Arial"/>
              <a:buChar char="•"/>
            </a:pPr>
            <a:r>
              <a:rPr lang="en-US" b="1"/>
              <a:t>Frontotemporal Dementia</a:t>
            </a:r>
            <a:endParaRPr lang="en-US"/>
          </a:p>
          <a:p>
            <a:pPr marL="171450" lvl="0" indent="-171450">
              <a:buSzPct val="100000"/>
              <a:buFont typeface="Arial"/>
              <a:buChar char="•"/>
            </a:pPr>
            <a:r>
              <a:rPr lang="en-US" b="1"/>
              <a:t>Pick’s Disease</a:t>
            </a:r>
            <a:endParaRPr lang="en-US"/>
          </a:p>
          <a:p>
            <a:pPr marL="171450" lvl="0" indent="-171450">
              <a:buSzPct val="100000"/>
              <a:buFont typeface="Arial"/>
              <a:buChar char="•"/>
            </a:pPr>
            <a:r>
              <a:rPr lang="en-US" b="1"/>
              <a:t>Huntington’s Disease</a:t>
            </a:r>
            <a:endParaRPr lang="en-US"/>
          </a:p>
          <a:p>
            <a:pPr marL="171450" lvl="0" indent="-171450">
              <a:buSzPct val="100000"/>
              <a:buFont typeface="Arial"/>
              <a:buChar char="•"/>
            </a:pPr>
            <a:r>
              <a:rPr lang="en-US" b="1"/>
              <a:t>Lewy Body Dementia</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899528E5-3B3D-DD3A-795E-87538142598A}"/>
              </a:ext>
            </a:extLst>
          </p:cNvPr>
          <p:cNvSpPr txBox="1">
            <a:spLocks noGrp="1"/>
          </p:cNvSpPr>
          <p:nvPr>
            <p:ph type="sldNum" sz="quarter" idx="8"/>
          </p:nvPr>
        </p:nvSpPr>
        <p:spPr/>
        <p:txBody>
          <a:bodyPr/>
          <a:lstStyle/>
          <a:p>
            <a:pPr lvl="0"/>
            <a:fld id="{26CE8BB2-B4D6-C145-9858-AE8396F9D678}" type="slidenum">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AECC6-3362-B272-8FCD-72F87D234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4695E-6106-84ED-D309-FDCFC1D23ECA}"/>
              </a:ext>
            </a:extLst>
          </p:cNvPr>
          <p:cNvSpPr txBox="1">
            <a:spLocks noGrp="1"/>
          </p:cNvSpPr>
          <p:nvPr>
            <p:ph type="body" sz="quarter" idx="1"/>
          </p:nvPr>
        </p:nvSpPr>
        <p:spPr/>
        <p:txBody>
          <a:bodyPr/>
          <a:lstStyle/>
          <a:p>
            <a:pPr lvl="0"/>
            <a:r>
              <a:rPr lang="en-US">
                <a:solidFill>
                  <a:srgbClr val="0F4761"/>
                </a:solidFill>
              </a:rPr>
              <a:t>The Parietal Lobe</a:t>
            </a:r>
            <a:endParaRPr lang="en-US"/>
          </a:p>
          <a:p>
            <a:pPr marL="171450" lvl="0" indent="-171450">
              <a:buSzPct val="100000"/>
              <a:buFont typeface="Arial"/>
              <a:buChar char="•"/>
            </a:pPr>
            <a:r>
              <a:rPr lang="en-US" b="1"/>
              <a:t>Houses your sensory information</a:t>
            </a:r>
            <a:endParaRPr lang="en-US"/>
          </a:p>
          <a:p>
            <a:pPr marL="628650" lvl="1" indent="-171450">
              <a:buSzPct val="100000"/>
              <a:buFont typeface="Arial"/>
              <a:buChar char="•"/>
            </a:pPr>
            <a:r>
              <a:rPr lang="en-US" b="1"/>
              <a:t>Touch</a:t>
            </a:r>
            <a:endParaRPr lang="en-US"/>
          </a:p>
          <a:p>
            <a:pPr marL="628650" lvl="1" indent="-171450">
              <a:buSzPct val="100000"/>
              <a:buFont typeface="Arial"/>
              <a:buChar char="•"/>
            </a:pPr>
            <a:r>
              <a:rPr lang="en-US" b="1"/>
              <a:t>Taste</a:t>
            </a:r>
            <a:endParaRPr lang="en-US"/>
          </a:p>
          <a:p>
            <a:pPr marL="628650" lvl="1" indent="-171450">
              <a:buSzPct val="100000"/>
              <a:buFont typeface="Arial"/>
              <a:buChar char="•"/>
            </a:pPr>
            <a:r>
              <a:rPr lang="en-US" b="1"/>
              <a:t>Temperature</a:t>
            </a:r>
            <a:endParaRPr lang="en-US"/>
          </a:p>
          <a:p>
            <a:pPr marL="628650" lvl="1" indent="-171450">
              <a:buSzPct val="100000"/>
              <a:buFont typeface="Arial"/>
              <a:buChar char="•"/>
            </a:pPr>
            <a:r>
              <a:rPr lang="en-US" b="1"/>
              <a:t>Pressure</a:t>
            </a:r>
            <a:endParaRPr lang="en-US"/>
          </a:p>
          <a:p>
            <a:pPr marL="628650" lvl="1" indent="-171450">
              <a:buSzPct val="100000"/>
              <a:buFont typeface="Arial"/>
              <a:buChar char="•"/>
            </a:pPr>
            <a:r>
              <a:rPr lang="en-US" b="1"/>
              <a:t>Vibration </a:t>
            </a:r>
            <a:endParaRPr lang="en-US"/>
          </a:p>
          <a:p>
            <a:pPr marL="628650" lvl="1" indent="-171450">
              <a:buSzPct val="100000"/>
              <a:buFont typeface="Arial"/>
              <a:buChar char="•"/>
            </a:pPr>
            <a:r>
              <a:rPr lang="en-US" b="1"/>
              <a:t>Pain</a:t>
            </a:r>
            <a:endParaRPr lang="en-US"/>
          </a:p>
          <a:p>
            <a:pPr lvl="1"/>
            <a:r>
              <a:rPr lang="en-US" b="1"/>
              <a:t> </a:t>
            </a:r>
            <a:endParaRPr lang="en-US"/>
          </a:p>
          <a:p>
            <a:pPr lvl="1"/>
            <a:r>
              <a:rPr lang="en-US">
                <a:solidFill>
                  <a:srgbClr val="0F4761"/>
                </a:solidFill>
              </a:rPr>
              <a:t>Symptoms</a:t>
            </a:r>
            <a:r>
              <a:rPr lang="en-US" b="1"/>
              <a:t> </a:t>
            </a:r>
            <a:endParaRPr lang="en-US"/>
          </a:p>
          <a:p>
            <a:pPr marL="171450" lvl="0" indent="-171450">
              <a:buSzPct val="100000"/>
              <a:buFont typeface="Arial"/>
              <a:buChar char="•"/>
            </a:pPr>
            <a:r>
              <a:rPr lang="en-US" b="1"/>
              <a:t>May involve distance, perception, 3D objects and spaces</a:t>
            </a:r>
            <a:endParaRPr lang="en-US"/>
          </a:p>
          <a:p>
            <a:pPr lvl="0"/>
            <a:r>
              <a:rPr lang="en-US"/>
              <a:t> </a:t>
            </a:r>
            <a:endParaRPr lang="en-US">
              <a:cs typeface="Calibri"/>
            </a:endParaRPr>
          </a:p>
          <a:p>
            <a:pPr lvl="0"/>
            <a:r>
              <a:rPr lang="en-US">
                <a:solidFill>
                  <a:srgbClr val="0F4761"/>
                </a:solidFill>
              </a:rPr>
              <a:t>The common conditions that affect the Parietal Lobe</a:t>
            </a:r>
            <a:r>
              <a:rPr lang="en-US"/>
              <a:t> include: </a:t>
            </a:r>
            <a:endParaRPr lang="en-US">
              <a:cs typeface="Calibri"/>
            </a:endParaRPr>
          </a:p>
          <a:p>
            <a:pPr lvl="0"/>
            <a:r>
              <a:rPr lang="en-US"/>
              <a:t>•             </a:t>
            </a:r>
            <a:r>
              <a:rPr lang="en-US" b="1"/>
              <a:t>Alzheimer’s</a:t>
            </a:r>
            <a:endParaRPr lang="en-US"/>
          </a:p>
          <a:p>
            <a:pPr lvl="0"/>
            <a:r>
              <a:rPr lang="en-US" b="1"/>
              <a:t>•             Lewy Body Dementia</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A8A29CF4-CF1F-058D-0FD0-2B1ECE68E545}"/>
              </a:ext>
            </a:extLst>
          </p:cNvPr>
          <p:cNvSpPr txBox="1">
            <a:spLocks noGrp="1"/>
          </p:cNvSpPr>
          <p:nvPr>
            <p:ph type="sldNum" sz="quarter" idx="8"/>
          </p:nvPr>
        </p:nvSpPr>
        <p:spPr/>
        <p:txBody>
          <a:bodyPr/>
          <a:lstStyle/>
          <a:p>
            <a:pPr lvl="0"/>
            <a:fld id="{2F7F1CE1-B8AA-FA41-AFE2-73966A567438}" type="slidenum">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84BA0-8AEE-A95B-BDC8-FE75E834AE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72FAEE-88E1-B064-2882-95BA84B3A8BA}"/>
              </a:ext>
            </a:extLst>
          </p:cNvPr>
          <p:cNvSpPr txBox="1">
            <a:spLocks noGrp="1"/>
          </p:cNvSpPr>
          <p:nvPr>
            <p:ph type="body" sz="quarter" idx="1"/>
          </p:nvPr>
        </p:nvSpPr>
        <p:spPr/>
        <p:txBody>
          <a:bodyPr/>
          <a:lstStyle/>
          <a:p>
            <a:pPr lvl="0"/>
            <a:r>
              <a:rPr lang="en-US">
                <a:solidFill>
                  <a:srgbClr val="0F4761"/>
                </a:solidFill>
              </a:rPr>
              <a:t>The Temporal Lobe:</a:t>
            </a:r>
            <a:endParaRPr lang="en-US"/>
          </a:p>
          <a:p>
            <a:pPr marL="171450" lvl="0" indent="-171450">
              <a:buSzPct val="100000"/>
              <a:buFont typeface="Arial"/>
              <a:buChar char="•"/>
            </a:pPr>
            <a:r>
              <a:rPr lang="en-US" b="1"/>
              <a:t>Plays a key role in auditory processing, such as perceiving sounds, assigning meaning to those sounds and then remembering the sounds  </a:t>
            </a:r>
            <a:endParaRPr lang="en-US"/>
          </a:p>
          <a:p>
            <a:pPr marL="171450" lvl="0" indent="-171450">
              <a:buSzPct val="100000"/>
              <a:buFont typeface="Arial"/>
              <a:buChar char="•"/>
            </a:pPr>
            <a:r>
              <a:rPr lang="en-US" b="1"/>
              <a:t>Forms visual memories alongside the hippocampus and amygdala</a:t>
            </a:r>
            <a:endParaRPr lang="en-US"/>
          </a:p>
          <a:p>
            <a:pPr marL="171450" lvl="0" indent="-171450">
              <a:buSzPct val="100000"/>
              <a:buFont typeface="Arial"/>
              <a:buChar char="•"/>
            </a:pPr>
            <a:r>
              <a:rPr lang="en-US" b="1"/>
              <a:t>Aids in speech production</a:t>
            </a:r>
            <a:endParaRPr lang="en-US"/>
          </a:p>
          <a:p>
            <a:pPr marL="171450" lvl="0" indent="-171450">
              <a:buSzPct val="100000"/>
              <a:buFont typeface="Arial"/>
              <a:buChar char="•"/>
            </a:pPr>
            <a:r>
              <a:rPr lang="en-US" b="1"/>
              <a:t>Interprets meaning and recognized objects</a:t>
            </a:r>
            <a:endParaRPr lang="en-US"/>
          </a:p>
          <a:p>
            <a:pPr marL="171450" lvl="0" indent="-171450">
              <a:buSzPct val="100000"/>
              <a:buFont typeface="Arial"/>
              <a:buChar char="•"/>
            </a:pPr>
            <a:r>
              <a:rPr lang="en-US" b="1"/>
              <a:t>Hearing and understanding speech</a:t>
            </a:r>
            <a:endParaRPr lang="en-US"/>
          </a:p>
          <a:p>
            <a:pPr marL="171450" lvl="0" indent="-171450">
              <a:buSzPct val="100000"/>
              <a:buFont typeface="Arial"/>
              <a:buChar char="•"/>
            </a:pPr>
            <a:r>
              <a:rPr lang="en-US" b="1"/>
              <a:t>Controls things like appetite, thirst and hunger </a:t>
            </a:r>
            <a:endParaRPr lang="en-US"/>
          </a:p>
          <a:p>
            <a:pPr lvl="0"/>
            <a:r>
              <a:rPr lang="en-US"/>
              <a:t> </a:t>
            </a:r>
            <a:endParaRPr lang="en-US">
              <a:cs typeface="Calibri"/>
            </a:endParaRPr>
          </a:p>
          <a:p>
            <a:pPr lvl="0"/>
            <a:r>
              <a:rPr lang="en-US">
                <a:solidFill>
                  <a:srgbClr val="0F4761"/>
                </a:solidFill>
              </a:rPr>
              <a:t>Common Symptoms: </a:t>
            </a:r>
            <a:endParaRPr lang="en-US"/>
          </a:p>
          <a:p>
            <a:pPr marL="171450" lvl="0" indent="-171450">
              <a:buSzPct val="100000"/>
              <a:buFont typeface="Arial"/>
              <a:buChar char="•"/>
            </a:pPr>
            <a:r>
              <a:rPr lang="en-US" b="1"/>
              <a:t>Unusual Emotions </a:t>
            </a:r>
            <a:endParaRPr lang="en-US"/>
          </a:p>
          <a:p>
            <a:pPr marL="171450" lvl="0" indent="-171450">
              <a:buSzPct val="100000"/>
              <a:buFont typeface="Arial"/>
              <a:buChar char="•"/>
            </a:pPr>
            <a:r>
              <a:rPr lang="en-US" b="1"/>
              <a:t>Difficulty Finding Words</a:t>
            </a:r>
            <a:endParaRPr lang="en-US"/>
          </a:p>
          <a:p>
            <a:pPr lvl="0"/>
            <a:r>
              <a:rPr lang="en-US"/>
              <a:t> </a:t>
            </a:r>
            <a:endParaRPr lang="en-US">
              <a:cs typeface="Calibri"/>
            </a:endParaRPr>
          </a:p>
          <a:p>
            <a:pPr lvl="0"/>
            <a:r>
              <a:rPr lang="en-US">
                <a:solidFill>
                  <a:srgbClr val="0F4761"/>
                </a:solidFill>
              </a:rPr>
              <a:t>The common conditions that affect the Temporal Lobe</a:t>
            </a:r>
            <a:r>
              <a:rPr lang="en-US"/>
              <a:t> include: </a:t>
            </a:r>
            <a:endParaRPr lang="en-US">
              <a:cs typeface="Calibri"/>
            </a:endParaRPr>
          </a:p>
          <a:p>
            <a:pPr lvl="0"/>
            <a:r>
              <a:rPr lang="en-US"/>
              <a:t>•             </a:t>
            </a:r>
            <a:r>
              <a:rPr lang="en-US" b="1"/>
              <a:t>Alzheimer’s</a:t>
            </a:r>
            <a:endParaRPr lang="en-US"/>
          </a:p>
          <a:p>
            <a:pPr lvl="0"/>
            <a:r>
              <a:rPr lang="en-US" b="1"/>
              <a:t>•             FTD</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7F7FC879-9E4C-930A-75B8-D24982B0A47C}"/>
              </a:ext>
            </a:extLst>
          </p:cNvPr>
          <p:cNvSpPr txBox="1">
            <a:spLocks noGrp="1"/>
          </p:cNvSpPr>
          <p:nvPr>
            <p:ph type="sldNum" sz="quarter" idx="8"/>
          </p:nvPr>
        </p:nvSpPr>
        <p:spPr/>
        <p:txBody>
          <a:bodyPr/>
          <a:lstStyle/>
          <a:p>
            <a:pPr lvl="0"/>
            <a:fld id="{5A2C0F16-45F5-AF46-9718-BC797E9CAEAB}" type="slidenum">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0E420-5425-5D34-0830-9FCFB0F10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10B08-B064-B7C1-D9A8-77005C2D5C85}"/>
              </a:ext>
            </a:extLst>
          </p:cNvPr>
          <p:cNvSpPr txBox="1">
            <a:spLocks noGrp="1"/>
          </p:cNvSpPr>
          <p:nvPr>
            <p:ph type="body" sz="quarter" idx="1"/>
          </p:nvPr>
        </p:nvSpPr>
        <p:spPr/>
        <p:txBody>
          <a:bodyPr/>
          <a:lstStyle/>
          <a:p>
            <a:pPr lvl="0"/>
            <a:r>
              <a:rPr lang="en-US">
                <a:solidFill>
                  <a:srgbClr val="0F4761"/>
                </a:solidFill>
              </a:rPr>
              <a:t>The Occipital Lobe:</a:t>
            </a:r>
            <a:endParaRPr lang="en-US"/>
          </a:p>
          <a:p>
            <a:pPr marL="171450" lvl="0" indent="-171450">
              <a:buSzPct val="100000"/>
              <a:buFont typeface="Arial"/>
              <a:buChar char="•"/>
            </a:pPr>
            <a:r>
              <a:rPr lang="en-US" b="1"/>
              <a:t>Processed Visual Information</a:t>
            </a:r>
            <a:endParaRPr lang="en-US"/>
          </a:p>
          <a:p>
            <a:pPr marL="628650" lvl="1" indent="-171450">
              <a:buSzPct val="100000"/>
              <a:buFont typeface="Courier New"/>
              <a:buChar char="o"/>
            </a:pPr>
            <a:r>
              <a:rPr lang="en-US" b="1"/>
              <a:t>Color, Form, Motion</a:t>
            </a:r>
            <a:endParaRPr lang="en-US">
              <a:cs typeface="Calibri"/>
            </a:endParaRPr>
          </a:p>
          <a:p>
            <a:pPr marL="628650" lvl="1" indent="-171450">
              <a:buSzPct val="100000"/>
              <a:buFont typeface="Courier New"/>
              <a:buChar char="o"/>
            </a:pPr>
            <a:r>
              <a:rPr lang="en-US" b="1"/>
              <a:t>Assigns Meaning </a:t>
            </a:r>
            <a:endParaRPr lang="en-US">
              <a:cs typeface="Calibri"/>
            </a:endParaRPr>
          </a:p>
          <a:p>
            <a:pPr marL="171450" lvl="0" indent="-171450">
              <a:buSzPct val="100000"/>
              <a:buFont typeface="Arial"/>
              <a:buChar char="•"/>
            </a:pPr>
            <a:r>
              <a:rPr lang="en-US" b="1"/>
              <a:t>Spatial Reasoning</a:t>
            </a:r>
            <a:endParaRPr lang="en-US"/>
          </a:p>
          <a:p>
            <a:pPr marL="628650" lvl="1" indent="-171450">
              <a:buSzPct val="100000"/>
              <a:buFont typeface="Courier New"/>
              <a:buChar char="o"/>
            </a:pPr>
            <a:r>
              <a:rPr lang="en-US" b="1"/>
              <a:t>Size, Distance, Depth</a:t>
            </a:r>
            <a:endParaRPr lang="en-US">
              <a:cs typeface="Calibri"/>
            </a:endParaRPr>
          </a:p>
          <a:p>
            <a:pPr marL="171450" lvl="0" indent="-171450">
              <a:buSzPct val="100000"/>
              <a:buFont typeface="Arial"/>
              <a:buChar char="•"/>
            </a:pPr>
            <a:r>
              <a:rPr lang="en-US" b="1"/>
              <a:t>Object and Facial Recognition</a:t>
            </a:r>
            <a:endParaRPr lang="en-US"/>
          </a:p>
          <a:p>
            <a:pPr marL="171450" lvl="0" indent="-171450">
              <a:buSzPct val="100000"/>
              <a:buFont typeface="Arial"/>
              <a:buChar char="•"/>
            </a:pPr>
            <a:r>
              <a:rPr lang="en-US" b="1"/>
              <a:t>Language and Reading</a:t>
            </a:r>
            <a:endParaRPr lang="en-US"/>
          </a:p>
          <a:p>
            <a:pPr marL="171450" lvl="0" indent="-171450">
              <a:buSzPct val="100000"/>
              <a:buFont typeface="Arial"/>
              <a:buChar char="•"/>
            </a:pPr>
            <a:r>
              <a:rPr lang="en-US" b="1"/>
              <a:t>Smallest of the 4 Lobes</a:t>
            </a:r>
            <a:endParaRPr lang="en-US"/>
          </a:p>
          <a:p>
            <a:pPr lvl="0"/>
            <a:r>
              <a:rPr lang="en-US"/>
              <a:t> </a:t>
            </a:r>
            <a:endParaRPr lang="en-US">
              <a:cs typeface="Calibri"/>
            </a:endParaRPr>
          </a:p>
          <a:p>
            <a:pPr lvl="0"/>
            <a:r>
              <a:rPr lang="en-US">
                <a:solidFill>
                  <a:srgbClr val="0F4761"/>
                </a:solidFill>
              </a:rPr>
              <a:t>Common Symptoms:</a:t>
            </a:r>
            <a:endParaRPr lang="en-US"/>
          </a:p>
          <a:p>
            <a:pPr marL="171450" lvl="0" indent="-171450">
              <a:buSzPct val="100000"/>
              <a:buFont typeface="Arial"/>
              <a:buChar char="•"/>
            </a:pPr>
            <a:r>
              <a:rPr lang="en-US" b="1"/>
              <a:t>Visual Hallucinations</a:t>
            </a:r>
            <a:endParaRPr lang="en-US"/>
          </a:p>
          <a:p>
            <a:pPr marL="171450" lvl="0" indent="-171450">
              <a:buSzPct val="100000"/>
              <a:buFont typeface="Arial"/>
              <a:buChar char="•"/>
            </a:pPr>
            <a:r>
              <a:rPr lang="en-US" b="1"/>
              <a:t>Misperception Understanding what they See</a:t>
            </a:r>
            <a:endParaRPr lang="en-US"/>
          </a:p>
          <a:p>
            <a:pPr marL="171450" lvl="0" indent="-171450">
              <a:buSzPct val="100000"/>
              <a:buFont typeface="Arial"/>
              <a:buChar char="•"/>
            </a:pPr>
            <a:r>
              <a:rPr lang="en-US" b="1"/>
              <a:t>Object Recognition</a:t>
            </a:r>
            <a:endParaRPr lang="en-US"/>
          </a:p>
          <a:p>
            <a:pPr lvl="0"/>
            <a:r>
              <a:rPr lang="en-US" b="1"/>
              <a:t> </a:t>
            </a:r>
            <a:endParaRPr lang="en-US"/>
          </a:p>
          <a:p>
            <a:pPr lvl="0"/>
            <a:r>
              <a:rPr lang="en-US" b="1"/>
              <a:t>Posterior Cortical Atrophy (PCA) is the primary disease that affects the occipital lobe. Alzheimer’s, Lewy Body and other dementias can also affect the occipital lobe.</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471EB481-747F-1017-DD65-88675CDD4882}"/>
              </a:ext>
            </a:extLst>
          </p:cNvPr>
          <p:cNvSpPr txBox="1">
            <a:spLocks noGrp="1"/>
          </p:cNvSpPr>
          <p:nvPr>
            <p:ph type="sldNum" sz="quarter" idx="8"/>
          </p:nvPr>
        </p:nvSpPr>
        <p:spPr/>
        <p:txBody>
          <a:bodyPr/>
          <a:lstStyle/>
          <a:p>
            <a:pPr lvl="0"/>
            <a:fld id="{D5FDFCBF-6A3B-FD41-A77E-48A646988381}" type="slidenum">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D0844-6766-CF88-E87C-F88EEC0E0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15B86B-344A-28B9-A009-FF88920F2B3F}"/>
              </a:ext>
            </a:extLst>
          </p:cNvPr>
          <p:cNvSpPr txBox="1">
            <a:spLocks noGrp="1"/>
          </p:cNvSpPr>
          <p:nvPr>
            <p:ph type="body" sz="quarter" idx="1"/>
          </p:nvPr>
        </p:nvSpPr>
        <p:spPr/>
        <p:txBody>
          <a:bodyPr/>
          <a:lstStyle/>
          <a:p>
            <a:pPr lvl="0"/>
            <a:endParaRPr lang="en-US" b="1">
              <a:cs typeface="Calibri"/>
            </a:endParaRPr>
          </a:p>
          <a:p>
            <a:pPr lvl="0"/>
            <a:r>
              <a:rPr lang="en-US" b="1">
                <a:cs typeface="Calibri"/>
              </a:rPr>
              <a:t>You may notice:</a:t>
            </a:r>
          </a:p>
          <a:p>
            <a:pPr lvl="0"/>
            <a:r>
              <a:rPr lang="en-US" b="1">
                <a:cs typeface="Calibri"/>
              </a:rPr>
              <a:t>   Motion is Challenging</a:t>
            </a:r>
          </a:p>
          <a:p>
            <a:pPr lvl="0"/>
            <a:r>
              <a:rPr lang="en-US" b="1">
                <a:cs typeface="Calibri"/>
              </a:rPr>
              <a:t>  Unable to Recognize Objects</a:t>
            </a:r>
          </a:p>
          <a:p>
            <a:pPr lvl="0"/>
            <a:r>
              <a:rPr lang="en-US" b="1">
                <a:cs typeface="Calibri"/>
              </a:rPr>
              <a:t>         Brain Unable to Process Information</a:t>
            </a:r>
          </a:p>
          <a:p>
            <a:pPr lvl="0"/>
            <a:r>
              <a:rPr lang="en-US" b="1">
                <a:cs typeface="Calibri"/>
              </a:rPr>
              <a:t>         Issues with Depth Perception</a:t>
            </a:r>
          </a:p>
          <a:p>
            <a:pPr lvl="0"/>
            <a:r>
              <a:rPr lang="en-US" b="1">
                <a:cs typeface="Calibri"/>
              </a:rPr>
              <a:t> </a:t>
            </a:r>
          </a:p>
          <a:p>
            <a:pPr lvl="0"/>
            <a:r>
              <a:rPr lang="en-US" b="1"/>
              <a:t>Let’s look at changes in vision field.</a:t>
            </a:r>
            <a:endParaRPr lang="en-US">
              <a:solidFill>
                <a:srgbClr val="444444"/>
              </a:solidFill>
            </a:endParaRPr>
          </a:p>
          <a:p>
            <a:pPr lvl="0"/>
            <a:r>
              <a:rPr lang="en-US" b="1"/>
              <a:t> </a:t>
            </a:r>
            <a:endParaRPr lang="en-US">
              <a:solidFill>
                <a:srgbClr val="444444"/>
              </a:solidFill>
            </a:endParaRPr>
          </a:p>
          <a:p>
            <a:pPr lvl="0"/>
            <a:r>
              <a:rPr lang="en-US" b="1"/>
              <a:t>We typically lose 1-3 degrees of peripheral vision per decade of life. By the time you reach 70s and 80s, you may have lost 20 to 30 degrees in your peripheral vision field.</a:t>
            </a:r>
            <a:endParaRPr lang="en-US">
              <a:solidFill>
                <a:srgbClr val="444444"/>
              </a:solidFill>
            </a:endParaRPr>
          </a:p>
          <a:p>
            <a:pPr lvl="0"/>
            <a:r>
              <a:rPr lang="en-US" b="1"/>
              <a:t> </a:t>
            </a:r>
            <a:endParaRPr lang="en-US">
              <a:solidFill>
                <a:srgbClr val="444444"/>
              </a:solidFill>
            </a:endParaRPr>
          </a:p>
          <a:p>
            <a:pPr lvl="0"/>
            <a:r>
              <a:rPr lang="en-US" b="1"/>
              <a:t>Let’s use this as the field of vision without loss.</a:t>
            </a:r>
            <a:endParaRPr lang="en-US"/>
          </a:p>
        </p:txBody>
      </p:sp>
      <p:sp>
        <p:nvSpPr>
          <p:cNvPr id="4" name="Slide Number Placeholder 3">
            <a:extLst>
              <a:ext uri="{FF2B5EF4-FFF2-40B4-BE49-F238E27FC236}">
                <a16:creationId xmlns:a16="http://schemas.microsoft.com/office/drawing/2014/main" id="{3F1342E0-569C-8DF8-8B03-9D4F5E0456E0}"/>
              </a:ext>
            </a:extLst>
          </p:cNvPr>
          <p:cNvSpPr txBox="1">
            <a:spLocks noGrp="1"/>
          </p:cNvSpPr>
          <p:nvPr>
            <p:ph type="sldNum" sz="quarter" idx="8"/>
          </p:nvPr>
        </p:nvSpPr>
        <p:spPr/>
        <p:txBody>
          <a:bodyPr/>
          <a:lstStyle/>
          <a:p>
            <a:pPr lvl="0"/>
            <a:fld id="{878F5A20-17AF-574A-98C5-7D4CD9317529}" type="slidenum">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776AD-B3D0-7009-7D7C-CBACA20DB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ADFC5-179D-9609-376A-E5278559B29E}"/>
              </a:ext>
            </a:extLst>
          </p:cNvPr>
          <p:cNvSpPr txBox="1">
            <a:spLocks noGrp="1"/>
          </p:cNvSpPr>
          <p:nvPr>
            <p:ph type="body" sz="quarter" idx="1"/>
          </p:nvPr>
        </p:nvSpPr>
        <p:spPr/>
        <p:txBody>
          <a:bodyPr/>
          <a:lstStyle/>
          <a:p>
            <a:pPr lvl="0"/>
            <a:r>
              <a:rPr lang="en-US" b="1"/>
              <a:t>Put your thumbs near the bottom of your face close to your chin and your pointer fingers up near the top of your head to outline your face. Make a large circle from your hair line to your chin. </a:t>
            </a:r>
            <a:endParaRPr lang="en-US"/>
          </a:p>
          <a:p>
            <a:pPr lvl="0"/>
            <a:r>
              <a:rPr lang="en-US" b="1"/>
              <a:t> </a:t>
            </a:r>
            <a:endParaRPr lang="en-US"/>
          </a:p>
          <a:p>
            <a:pPr lvl="0"/>
            <a:r>
              <a:rPr lang="en-US" b="1"/>
              <a:t>Notice you did not lose that much of your line of vision.</a:t>
            </a:r>
            <a:endParaRPr lang="en-US"/>
          </a:p>
          <a:p>
            <a:pPr lvl="0"/>
            <a:r>
              <a:rPr lang="en-US" b="1"/>
              <a:t> </a:t>
            </a:r>
            <a:endParaRPr lang="en-US"/>
          </a:p>
          <a:p>
            <a:pPr lvl="0"/>
            <a:r>
              <a:rPr lang="en-US" b="1"/>
              <a:t>I can still drive. I don’t have any limitations and really do not even notice my change.</a:t>
            </a:r>
            <a:endParaRPr lang="en-US"/>
          </a:p>
          <a:p>
            <a:pPr lvl="0"/>
            <a:r>
              <a:rPr lang="en-US" b="1"/>
              <a:t> </a:t>
            </a:r>
            <a:endParaRPr lang="en-US"/>
          </a:p>
          <a:p>
            <a:pPr lvl="0"/>
            <a:r>
              <a:rPr lang="en-US" b="1"/>
              <a:t>Let’s use this as the field of vision as normal aging loss.</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5B18EAFE-184C-66E9-F023-2930472F5167}"/>
              </a:ext>
            </a:extLst>
          </p:cNvPr>
          <p:cNvSpPr txBox="1">
            <a:spLocks noGrp="1"/>
          </p:cNvSpPr>
          <p:nvPr>
            <p:ph type="sldNum" sz="quarter" idx="8"/>
          </p:nvPr>
        </p:nvSpPr>
        <p:spPr/>
        <p:txBody>
          <a:bodyPr/>
          <a:lstStyle/>
          <a:p>
            <a:pPr lvl="0"/>
            <a:fld id="{0386B805-4987-AC42-A7CD-C9ED3432E22B}" type="slidenum">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9F8D3-FAF1-EA68-2178-23D87EFE7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94E5D-9213-39E9-A7A4-D0D58BE4AE65}"/>
              </a:ext>
            </a:extLst>
          </p:cNvPr>
          <p:cNvSpPr txBox="1">
            <a:spLocks noGrp="1"/>
          </p:cNvSpPr>
          <p:nvPr>
            <p:ph type="body" sz="quarter" idx="1"/>
          </p:nvPr>
        </p:nvSpPr>
        <p:spPr/>
        <p:txBody>
          <a:bodyPr/>
          <a:lstStyle/>
          <a:p>
            <a:pPr lvl="0"/>
            <a:r>
              <a:rPr lang="en-US" b="1"/>
              <a:t>Now let’s put your thumbs along your cheekbones across the front of your face to the bottom of your nose and your pointer fingers above your brow line making a “scuba mask.”</a:t>
            </a:r>
            <a:endParaRPr lang="en-US"/>
          </a:p>
          <a:p>
            <a:pPr lvl="0"/>
            <a:r>
              <a:rPr lang="en-US" b="1"/>
              <a:t> </a:t>
            </a:r>
            <a:endParaRPr lang="en-US"/>
          </a:p>
          <a:p>
            <a:pPr lvl="0"/>
            <a:r>
              <a:rPr lang="en-US" b="1"/>
              <a:t>Now what do you notice with your vision?  (Take your hands away and then put them back up to your face making a scuba mask again.)</a:t>
            </a:r>
            <a:endParaRPr lang="en-US"/>
          </a:p>
          <a:p>
            <a:pPr lvl="0"/>
            <a:r>
              <a:rPr lang="en-US" b="1"/>
              <a:t> </a:t>
            </a:r>
            <a:endParaRPr lang="en-US"/>
          </a:p>
          <a:p>
            <a:pPr lvl="0"/>
            <a:r>
              <a:rPr lang="en-US" b="1"/>
              <a:t>Do you notice that you are losing peripheral vision? </a:t>
            </a:r>
            <a:endParaRPr lang="en-US"/>
          </a:p>
          <a:p>
            <a:pPr lvl="0"/>
            <a:r>
              <a:rPr lang="en-US" b="1"/>
              <a:t>Look down at your shirt, can you see your chest, your buttons? </a:t>
            </a:r>
            <a:endParaRPr lang="en-US"/>
          </a:p>
          <a:p>
            <a:pPr lvl="0"/>
            <a:r>
              <a:rPr lang="en-US" b="1"/>
              <a:t> </a:t>
            </a:r>
            <a:endParaRPr lang="en-US"/>
          </a:p>
          <a:p>
            <a:pPr lvl="0"/>
            <a:r>
              <a:rPr lang="en-US" b="1"/>
              <a:t>With “Scuba Vision” you still have social vision and task vision. </a:t>
            </a:r>
            <a:endParaRPr lang="en-US"/>
          </a:p>
          <a:p>
            <a:pPr lvl="0"/>
            <a:r>
              <a:rPr lang="en-US" b="1"/>
              <a:t> </a:t>
            </a:r>
            <a:endParaRPr lang="en-US"/>
          </a:p>
          <a:p>
            <a:pPr lvl="0"/>
            <a:r>
              <a:rPr lang="en-US" b="1"/>
              <a:t>Let’s use this line of vision as someone possibly living with dementia in the early- middle stage of dementia.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E4A15BEB-5F30-04BA-F1C3-8904EFD8DDDF}"/>
              </a:ext>
            </a:extLst>
          </p:cNvPr>
          <p:cNvSpPr txBox="1">
            <a:spLocks noGrp="1"/>
          </p:cNvSpPr>
          <p:nvPr>
            <p:ph type="sldNum" sz="quarter" idx="8"/>
          </p:nvPr>
        </p:nvSpPr>
        <p:spPr/>
        <p:txBody>
          <a:bodyPr/>
          <a:lstStyle/>
          <a:p>
            <a:pPr lvl="0"/>
            <a:fld id="{0E08CEBB-76EE-5947-A4BC-B61748A536C1}" type="slidenum">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1ED34-C72F-DDD9-105F-8985BC1F8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C43A07-A9A9-3092-7B5A-AC224E4D0E45}"/>
              </a:ext>
            </a:extLst>
          </p:cNvPr>
          <p:cNvSpPr txBox="1">
            <a:spLocks noGrp="1"/>
          </p:cNvSpPr>
          <p:nvPr>
            <p:ph type="body" sz="quarter" idx="1"/>
          </p:nvPr>
        </p:nvSpPr>
        <p:spPr/>
        <p:txBody>
          <a:bodyPr/>
          <a:lstStyle/>
          <a:p>
            <a:pPr lvl="0"/>
            <a:r>
              <a:rPr lang="en-US" b="1"/>
              <a:t>As the disease progresses, so might the change in vision field. </a:t>
            </a:r>
            <a:endParaRPr lang="en-US"/>
          </a:p>
          <a:p>
            <a:pPr lvl="0"/>
            <a:r>
              <a:rPr lang="en-US" b="1"/>
              <a:t> </a:t>
            </a:r>
            <a:endParaRPr lang="en-US"/>
          </a:p>
          <a:p>
            <a:pPr lvl="0"/>
            <a:r>
              <a:rPr lang="en-US" b="1"/>
              <a:t>This time let’s put our hands in the shape of binoculars. </a:t>
            </a:r>
            <a:endParaRPr lang="en-US"/>
          </a:p>
          <a:p>
            <a:pPr lvl="0"/>
            <a:r>
              <a:rPr lang="en-US" b="1"/>
              <a:t> </a:t>
            </a:r>
            <a:endParaRPr lang="en-US"/>
          </a:p>
          <a:p>
            <a:pPr lvl="0"/>
            <a:r>
              <a:rPr lang="en-US" b="1"/>
              <a:t>How much of your vision field did you lose now? How much do you still have? </a:t>
            </a:r>
            <a:endParaRPr lang="en-US"/>
          </a:p>
          <a:p>
            <a:pPr lvl="0"/>
            <a:r>
              <a:rPr lang="en-US" b="1"/>
              <a:t> </a:t>
            </a:r>
            <a:endParaRPr lang="en-US"/>
          </a:p>
          <a:p>
            <a:pPr lvl="0"/>
            <a:r>
              <a:rPr lang="en-US" b="1"/>
              <a:t>Look at your chest again? Do you see it? Do you see your buttons?</a:t>
            </a:r>
            <a:endParaRPr lang="en-US"/>
          </a:p>
          <a:p>
            <a:pPr lvl="0"/>
            <a:r>
              <a:rPr lang="en-US" b="1"/>
              <a:t> </a:t>
            </a:r>
            <a:endParaRPr lang="en-US"/>
          </a:p>
          <a:p>
            <a:pPr lvl="0"/>
            <a:r>
              <a:rPr lang="en-US"/>
              <a:t>Demonstrate: Stand close in front of them while they are sitting.</a:t>
            </a:r>
            <a:endParaRPr lang="en-US">
              <a:cs typeface="Calibri"/>
            </a:endParaRPr>
          </a:p>
          <a:p>
            <a:pPr lvl="0"/>
            <a:r>
              <a:rPr lang="en-US" b="1"/>
              <a:t> </a:t>
            </a:r>
            <a:endParaRPr lang="en-US"/>
          </a:p>
          <a:p>
            <a:pPr lvl="0"/>
            <a:r>
              <a:rPr lang="en-US" b="1"/>
              <a:t>As the disease progresses to this stage, we no longer have social and task vision in one. We now have one or the other. I can see you or I can see what you put in front of me. I can’t see them both at the same time.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3A3D909A-AA81-F76A-7880-0B04D3D2F937}"/>
              </a:ext>
            </a:extLst>
          </p:cNvPr>
          <p:cNvSpPr txBox="1">
            <a:spLocks noGrp="1"/>
          </p:cNvSpPr>
          <p:nvPr>
            <p:ph type="sldNum" sz="quarter" idx="8"/>
          </p:nvPr>
        </p:nvSpPr>
        <p:spPr/>
        <p:txBody>
          <a:bodyPr/>
          <a:lstStyle/>
          <a:p>
            <a:pPr lvl="0"/>
            <a:fld id="{0A0E4154-B525-FE43-91DE-F10701E1C440}" type="slidenum">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B5BFF-B75A-4DA1-5A17-3ABE5F132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68A45-6414-DEF1-D7CF-9CDC86ABF8C0}"/>
              </a:ext>
            </a:extLst>
          </p:cNvPr>
          <p:cNvSpPr txBox="1">
            <a:spLocks noGrp="1"/>
          </p:cNvSpPr>
          <p:nvPr>
            <p:ph type="body" sz="quarter" idx="1"/>
          </p:nvPr>
        </p:nvSpPr>
        <p:spPr/>
        <p:txBody>
          <a:bodyPr/>
          <a:lstStyle/>
          <a:p>
            <a:pPr lvl="0"/>
            <a:endParaRPr lang="en-US" b="1">
              <a:cs typeface="Calibri"/>
            </a:endParaRPr>
          </a:p>
          <a:p>
            <a:pPr lvl="0"/>
            <a:r>
              <a:rPr lang="en-US" b="1"/>
              <a:t>This binocular field can remain for quite a long time in comparison. </a:t>
            </a:r>
            <a:endParaRPr lang="en-US">
              <a:solidFill>
                <a:srgbClr val="444444"/>
              </a:solidFill>
            </a:endParaRPr>
          </a:p>
          <a:p>
            <a:pPr lvl="0"/>
            <a:r>
              <a:rPr lang="en-US" b="1"/>
              <a:t> </a:t>
            </a:r>
            <a:endParaRPr lang="en-US">
              <a:solidFill>
                <a:srgbClr val="444444"/>
              </a:solidFill>
            </a:endParaRPr>
          </a:p>
          <a:p>
            <a:pPr lvl="0"/>
            <a:r>
              <a:rPr lang="en-US" b="1"/>
              <a:t>Let’s use this line of vision as someone possibly in the moderate stage of dementia. </a:t>
            </a:r>
            <a:endParaRPr lang="en-US">
              <a:solidFill>
                <a:srgbClr val="444444"/>
              </a:solidFill>
            </a:endParaRPr>
          </a:p>
          <a:p>
            <a:pPr lvl="0"/>
            <a:r>
              <a:rPr lang="en-US" b="1"/>
              <a:t>As the disease progresses, the field of vision may stay in binocular, but now we may not be able to recognize the use of an object. Purple Fabuloso (cleaning liquid) may look like Kool-Aid. Bleach may look like milk or lemonade. A tube of hemorrhoid cream may look like toothpaste.</a:t>
            </a:r>
            <a:endParaRPr lang="en-US"/>
          </a:p>
        </p:txBody>
      </p:sp>
      <p:sp>
        <p:nvSpPr>
          <p:cNvPr id="4" name="Slide Number Placeholder 3">
            <a:extLst>
              <a:ext uri="{FF2B5EF4-FFF2-40B4-BE49-F238E27FC236}">
                <a16:creationId xmlns:a16="http://schemas.microsoft.com/office/drawing/2014/main" id="{3FA904CB-3E1B-AA88-4531-E7E1949F9144}"/>
              </a:ext>
            </a:extLst>
          </p:cNvPr>
          <p:cNvSpPr txBox="1">
            <a:spLocks noGrp="1"/>
          </p:cNvSpPr>
          <p:nvPr>
            <p:ph type="sldNum" sz="quarter" idx="8"/>
          </p:nvPr>
        </p:nvSpPr>
        <p:spPr/>
        <p:txBody>
          <a:bodyPr/>
          <a:lstStyle/>
          <a:p>
            <a:pPr lvl="0"/>
            <a:fld id="{6043B7FB-B8C0-C345-A911-195B1991667E}" type="slidenum">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138CB3-D61B-0F6B-3C9C-946A9390B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6946A-DE32-E362-C198-9E50CC0627DD}"/>
              </a:ext>
            </a:extLst>
          </p:cNvPr>
          <p:cNvSpPr txBox="1">
            <a:spLocks noGrp="1"/>
          </p:cNvSpPr>
          <p:nvPr>
            <p:ph type="body" sz="quarter" idx="1"/>
          </p:nvPr>
        </p:nvSpPr>
        <p:spPr/>
        <p:txBody>
          <a:bodyPr/>
          <a:lstStyle/>
          <a:p>
            <a:pPr lvl="0"/>
            <a:r>
              <a:rPr lang="en-US" b="1"/>
              <a:t>Our objectives today: </a:t>
            </a:r>
          </a:p>
          <a:p>
            <a:pPr lvl="0"/>
            <a:r>
              <a:rPr lang="en-US"/>
              <a:t>Read screen.</a:t>
            </a:r>
          </a:p>
          <a:p>
            <a:pPr lvl="0"/>
            <a:r>
              <a:rPr lang="en-US" b="1"/>
              <a:t>Let's start with Mindset.</a:t>
            </a:r>
          </a:p>
          <a:p>
            <a:pPr lvl="0"/>
            <a:endParaRPr lang="en-US" b="1"/>
          </a:p>
          <a:p>
            <a:pPr lvl="0"/>
            <a:endParaRPr lang="en-US" b="1"/>
          </a:p>
          <a:p>
            <a:pPr lvl="0"/>
            <a:endParaRPr lang="en-US" b="1"/>
          </a:p>
          <a:p>
            <a:pPr lvl="0"/>
            <a:endParaRPr lang="en-US"/>
          </a:p>
          <a:p>
            <a:pPr lvl="0"/>
            <a:endParaRPr lang="en-US">
              <a:cs typeface="Calibri"/>
            </a:endParaRPr>
          </a:p>
        </p:txBody>
      </p:sp>
      <p:sp>
        <p:nvSpPr>
          <p:cNvPr id="4" name="Slide Number Placeholder 3">
            <a:extLst>
              <a:ext uri="{FF2B5EF4-FFF2-40B4-BE49-F238E27FC236}">
                <a16:creationId xmlns:a16="http://schemas.microsoft.com/office/drawing/2014/main" id="{A2BB75E0-2AAF-C146-B9A5-042C9EA3C557}"/>
              </a:ext>
            </a:extLst>
          </p:cNvPr>
          <p:cNvSpPr txBox="1">
            <a:spLocks noGrp="1"/>
          </p:cNvSpPr>
          <p:nvPr>
            <p:ph type="sldNum" sz="quarter" idx="8"/>
          </p:nvPr>
        </p:nvSpPr>
        <p:spPr/>
        <p:txBody>
          <a:bodyPr/>
          <a:lstStyle/>
          <a:p>
            <a:pPr lvl="0"/>
            <a:fld id="{F493E934-5C34-D84B-BE9A-C998665509EE}" type="slidenum">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01A27-99F5-6702-27BD-346488133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139AAB-9ACD-55A7-460A-F2B1A32F52CA}"/>
              </a:ext>
            </a:extLst>
          </p:cNvPr>
          <p:cNvSpPr txBox="1">
            <a:spLocks noGrp="1"/>
          </p:cNvSpPr>
          <p:nvPr>
            <p:ph type="body" sz="quarter" idx="1"/>
          </p:nvPr>
        </p:nvSpPr>
        <p:spPr/>
        <p:txBody>
          <a:bodyPr/>
          <a:lstStyle/>
          <a:p>
            <a:pPr lvl="0"/>
            <a:r>
              <a:rPr lang="en-US" b="1"/>
              <a:t>These last stages would look like monocular. Close one eye and put your one hand in an opened O shape and put at your opened eye.</a:t>
            </a:r>
            <a:endParaRPr lang="en-US"/>
          </a:p>
          <a:p>
            <a:pPr lvl="0"/>
            <a:r>
              <a:rPr lang="en-US" b="1"/>
              <a:t> </a:t>
            </a:r>
            <a:endParaRPr lang="en-US"/>
          </a:p>
          <a:p>
            <a:pPr lvl="0"/>
            <a:r>
              <a:rPr lang="en-US" b="1"/>
              <a:t>How much are you able to see now? </a:t>
            </a:r>
            <a:endParaRPr lang="en-US"/>
          </a:p>
          <a:p>
            <a:pPr lvl="0"/>
            <a:r>
              <a:rPr lang="en-US" b="1"/>
              <a:t> </a:t>
            </a:r>
            <a:endParaRPr lang="en-US"/>
          </a:p>
          <a:p>
            <a:pPr lvl="0"/>
            <a:r>
              <a:rPr lang="en-US" b="1"/>
              <a:t>As the disease progresses the O may get smaller and smaller. </a:t>
            </a:r>
            <a:endParaRPr lang="en-US"/>
          </a:p>
          <a:p>
            <a:pPr lvl="0"/>
            <a:r>
              <a:rPr lang="en-US" b="1"/>
              <a:t> </a:t>
            </a:r>
            <a:endParaRPr lang="en-US"/>
          </a:p>
          <a:p>
            <a:pPr lvl="0"/>
            <a:r>
              <a:rPr lang="en-US"/>
              <a:t>Demonstrate: Standing in front of them again as they are sitting.  Next back up to 6 feet and squat to eye level. Do not lean in. Put your hand still aside of your face. </a:t>
            </a:r>
            <a:r>
              <a:rPr lang="en-US" b="1"/>
              <a:t>Which can they see you better. Right in front of them or 6 feet at eye level? </a:t>
            </a:r>
            <a:endParaRPr lang="en-US"/>
          </a:p>
          <a:p>
            <a:pPr lvl="0"/>
            <a:r>
              <a:rPr lang="en-US" b="1"/>
              <a:t> </a:t>
            </a:r>
            <a:endParaRPr lang="en-US"/>
          </a:p>
          <a:p>
            <a:pPr lvl="0"/>
            <a:r>
              <a:rPr lang="en-US" b="1"/>
              <a:t>Look up to the light. How close does it look? Have you ever seen someone reaching up and wondering why. In monocular vision, depth perception is lost. Next time, put on your monocular vision and look at what the world possibly looks like for them.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7787020D-1153-866E-50A8-0BF57771D5F1}"/>
              </a:ext>
            </a:extLst>
          </p:cNvPr>
          <p:cNvSpPr txBox="1">
            <a:spLocks noGrp="1"/>
          </p:cNvSpPr>
          <p:nvPr>
            <p:ph type="sldNum" sz="quarter" idx="8"/>
          </p:nvPr>
        </p:nvSpPr>
        <p:spPr/>
        <p:txBody>
          <a:bodyPr/>
          <a:lstStyle/>
          <a:p>
            <a:pPr lvl="0"/>
            <a:fld id="{C6AEA73C-28AA-2A47-BBA8-6BBDC1158DCE}" type="slidenum">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B35DB-E532-757D-D6F1-7C5CEC163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3C64A-6028-FE33-7537-A3806D3F7E36}"/>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8E3EC6A9-FD21-CE17-0C01-E7E74962539D}"/>
              </a:ext>
            </a:extLst>
          </p:cNvPr>
          <p:cNvSpPr txBox="1">
            <a:spLocks noGrp="1"/>
          </p:cNvSpPr>
          <p:nvPr>
            <p:ph type="sldNum" sz="quarter" idx="8"/>
          </p:nvPr>
        </p:nvSpPr>
        <p:spPr/>
        <p:txBody>
          <a:bodyPr/>
          <a:lstStyle/>
          <a:p>
            <a:pPr lvl="0"/>
            <a:fld id="{FD84B848-0586-EE4E-B12B-21E6533B6849}" type="slidenum">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413C7-9327-3ED4-3976-E37557855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1A447-DEC4-8F34-82C2-2008DC781F8A}"/>
              </a:ext>
            </a:extLst>
          </p:cNvPr>
          <p:cNvSpPr txBox="1">
            <a:spLocks noGrp="1"/>
          </p:cNvSpPr>
          <p:nvPr>
            <p:ph type="body" sz="quarter" idx="1"/>
          </p:nvPr>
        </p:nvSpPr>
        <p:spPr/>
        <p:txBody>
          <a:bodyPr/>
          <a:lstStyle/>
          <a:p>
            <a:pPr lvl="0"/>
            <a:r>
              <a:rPr lang="en-US" b="1"/>
              <a:t>This is a picture of an actual normal healthy brain of a man approximately 74 years of age.  </a:t>
            </a:r>
            <a:endParaRPr lang="en-US"/>
          </a:p>
          <a:p>
            <a:pPr lvl="0"/>
            <a:r>
              <a:rPr lang="en-US" b="1"/>
              <a:t> </a:t>
            </a:r>
            <a:endParaRPr lang="en-US"/>
          </a:p>
          <a:p>
            <a:pPr lvl="0"/>
            <a:r>
              <a:rPr lang="en-US" b="1"/>
              <a:t>How does the healthy normal brain compare to the brain of a man approximately 74 years of age that was living with Alzheimer's Disease? </a:t>
            </a:r>
            <a:endParaRPr lang="en-US"/>
          </a:p>
          <a:p>
            <a:pPr marL="171450" lvl="0" indent="-171450">
              <a:buSzPct val="100000"/>
              <a:buFont typeface="Arial"/>
              <a:buChar char="•"/>
            </a:pPr>
            <a:r>
              <a:rPr lang="en-US" b="1"/>
              <a:t>Color</a:t>
            </a:r>
            <a:endParaRPr lang="en-US"/>
          </a:p>
          <a:p>
            <a:pPr marL="171450" lvl="0" indent="-171450">
              <a:buSzPct val="100000"/>
              <a:buFont typeface="Arial"/>
              <a:buChar char="•"/>
            </a:pPr>
            <a:r>
              <a:rPr lang="en-US" b="1"/>
              <a:t>Size</a:t>
            </a:r>
            <a:endParaRPr lang="en-US"/>
          </a:p>
          <a:p>
            <a:pPr marL="628650" lvl="1" indent="-171450">
              <a:buSzPct val="100000"/>
              <a:buFont typeface="Arial"/>
              <a:buChar char="•"/>
            </a:pPr>
            <a:r>
              <a:rPr lang="en-US" b="1"/>
              <a:t>Put up 3 fingers</a:t>
            </a:r>
            <a:endParaRPr lang="en-US"/>
          </a:p>
          <a:p>
            <a:pPr marL="1085850" lvl="2" indent="-171450">
              <a:buSzPct val="100000"/>
              <a:buFont typeface="Arial"/>
              <a:buChar char="•"/>
            </a:pPr>
            <a:r>
              <a:rPr lang="en-US" b="1"/>
              <a:t>A normal healthy brain weighs about 3+ pounds</a:t>
            </a:r>
            <a:endParaRPr lang="en-US"/>
          </a:p>
          <a:p>
            <a:pPr marL="1085850" lvl="2" indent="-171450">
              <a:buSzPct val="100000"/>
              <a:buFont typeface="Arial"/>
              <a:buChar char="•"/>
            </a:pPr>
            <a:r>
              <a:rPr lang="en-US" b="1"/>
              <a:t>The brain is about 60% fat, and about 40% water, protein, carbohydrates and salts.</a:t>
            </a:r>
            <a:endParaRPr lang="en-US"/>
          </a:p>
          <a:p>
            <a:pPr marL="628650" lvl="1" indent="-171450">
              <a:buSzPct val="100000"/>
              <a:buFont typeface="Arial"/>
              <a:buChar char="•"/>
            </a:pPr>
            <a:r>
              <a:rPr lang="en-US" b="1"/>
              <a:t>Take down 1 finger</a:t>
            </a:r>
            <a:endParaRPr lang="en-US"/>
          </a:p>
          <a:p>
            <a:pPr marL="1085850" lvl="2" indent="-171450">
              <a:buSzPct val="100000"/>
              <a:buFont typeface="Arial"/>
              <a:buChar char="•"/>
            </a:pPr>
            <a:r>
              <a:rPr lang="en-US" b="1"/>
              <a:t>A person living with dementia can go down to about 2 pounds</a:t>
            </a:r>
            <a:endParaRPr lang="en-US"/>
          </a:p>
          <a:p>
            <a:pPr marL="628650" lvl="1" indent="-171450">
              <a:buSzPct val="100000"/>
              <a:buFont typeface="Arial"/>
              <a:buChar char="•"/>
            </a:pPr>
            <a:r>
              <a:rPr lang="en-US" b="1"/>
              <a:t>That is 1/3 of the brain that is lost</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F16D93BB-2D3E-28D4-8CBB-94E9C11D98D2}"/>
              </a:ext>
            </a:extLst>
          </p:cNvPr>
          <p:cNvSpPr txBox="1">
            <a:spLocks noGrp="1"/>
          </p:cNvSpPr>
          <p:nvPr>
            <p:ph type="sldNum" sz="quarter" idx="8"/>
          </p:nvPr>
        </p:nvSpPr>
        <p:spPr/>
        <p:txBody>
          <a:bodyPr/>
          <a:lstStyle/>
          <a:p>
            <a:pPr lvl="0"/>
            <a:fld id="{3A6CA0FA-5D19-514F-89AA-2D6657FA6B0A}" type="slidenum">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3BA2D-B5CC-4A78-51E1-9AD2CF7BBA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7B752-49A5-420B-5779-3D674B586FE5}"/>
              </a:ext>
            </a:extLst>
          </p:cNvPr>
          <p:cNvSpPr txBox="1">
            <a:spLocks noGrp="1"/>
          </p:cNvSpPr>
          <p:nvPr>
            <p:ph type="body" sz="quarter" idx="1"/>
          </p:nvPr>
        </p:nvSpPr>
        <p:spPr/>
        <p:txBody>
          <a:bodyPr/>
          <a:lstStyle/>
          <a:p>
            <a:pPr lvl="0"/>
            <a:r>
              <a:rPr lang="en-US" b="1"/>
              <a:t>Image A is the healthy brain. </a:t>
            </a:r>
            <a:endParaRPr lang="en-US"/>
          </a:p>
          <a:p>
            <a:pPr lvl="0"/>
            <a:r>
              <a:rPr lang="en-US" b="1"/>
              <a:t>Image C is the person living with Alzheimer’s.</a:t>
            </a:r>
            <a:endParaRPr lang="en-US"/>
          </a:p>
          <a:p>
            <a:pPr lvl="0"/>
            <a:r>
              <a:rPr lang="en-US" b="1"/>
              <a:t> </a:t>
            </a:r>
            <a:endParaRPr lang="en-US"/>
          </a:p>
          <a:p>
            <a:pPr lvl="0"/>
            <a:r>
              <a:rPr lang="en-US" b="1"/>
              <a:t>Image B is a slice of the healthy brain. Look at the beautiful white matter and gray matter, which we discussed earlier. </a:t>
            </a:r>
            <a:endParaRPr lang="en-US"/>
          </a:p>
          <a:p>
            <a:pPr lvl="0"/>
            <a:r>
              <a:rPr lang="en-US" b="1"/>
              <a:t> </a:t>
            </a:r>
            <a:endParaRPr lang="en-US"/>
          </a:p>
          <a:p>
            <a:pPr lvl="0"/>
            <a:r>
              <a:rPr lang="en-US" b="1"/>
              <a:t>Image D is a slice of the person living with Alzheimer's. What do you see?  (Leave time for response.) </a:t>
            </a:r>
            <a:endParaRPr lang="en-US"/>
          </a:p>
          <a:p>
            <a:pPr marL="171450" lvl="0" indent="-171450">
              <a:buSzPct val="100000"/>
              <a:buFont typeface="Arial"/>
              <a:buChar char="•"/>
            </a:pPr>
            <a:r>
              <a:rPr lang="en-US" b="1"/>
              <a:t>Most people see what is missing. </a:t>
            </a:r>
            <a:endParaRPr lang="en-US"/>
          </a:p>
          <a:p>
            <a:pPr marL="171450" lvl="0" indent="-171450">
              <a:buSzPct val="100000"/>
              <a:buFont typeface="Arial"/>
              <a:buChar char="•"/>
            </a:pPr>
            <a:r>
              <a:rPr lang="en-US" b="1"/>
              <a:t>What if we stopped focusing on what they can not do anymore? </a:t>
            </a:r>
            <a:endParaRPr lang="en-US"/>
          </a:p>
          <a:p>
            <a:pPr marL="171450" lvl="0" indent="-171450">
              <a:buSzPct val="100000"/>
              <a:buFont typeface="Arial"/>
              <a:buChar char="•"/>
            </a:pPr>
            <a:r>
              <a:rPr lang="en-US" b="1"/>
              <a:t>What if we stop focusing on their “dementia behaviors”? </a:t>
            </a:r>
            <a:endParaRPr lang="en-US"/>
          </a:p>
          <a:p>
            <a:pPr marL="171450" lvl="0" indent="-171450">
              <a:buSzPct val="100000"/>
              <a:buFont typeface="Arial"/>
              <a:buChar char="•"/>
            </a:pPr>
            <a:r>
              <a:rPr lang="en-US" b="1"/>
              <a:t>What if we looked at what was left? </a:t>
            </a:r>
            <a:endParaRPr lang="en-US"/>
          </a:p>
          <a:p>
            <a:pPr marL="171450" lvl="0" indent="-171450">
              <a:buSzPct val="100000"/>
              <a:buFont typeface="Arial"/>
              <a:buChar char="•"/>
            </a:pPr>
            <a:r>
              <a:rPr lang="en-US" b="1"/>
              <a:t>What if we focused on their abilities instead of their deficits? </a:t>
            </a:r>
            <a:endParaRPr lang="en-US"/>
          </a:p>
          <a:p>
            <a:pPr marL="171450" lvl="0" indent="-171450">
              <a:buSzPct val="100000"/>
              <a:buFont typeface="Arial"/>
              <a:buChar char="•"/>
            </a:pPr>
            <a:r>
              <a:rPr lang="en-US" b="1"/>
              <a:t>Do we want people to focus on things we can’t do? </a:t>
            </a:r>
            <a:endParaRPr lang="en-US"/>
          </a:p>
          <a:p>
            <a:pPr marL="628650" lvl="1" indent="-171450">
              <a:buSzPct val="100000"/>
              <a:buFont typeface="Arial"/>
              <a:buChar char="•"/>
            </a:pPr>
            <a:r>
              <a:rPr lang="en-US" b="1"/>
              <a:t>I can’t _____________ anymore. </a:t>
            </a:r>
            <a:endParaRPr lang="en-US"/>
          </a:p>
          <a:p>
            <a:pPr marL="628650" lvl="1" indent="-171450">
              <a:buSzPct val="100000"/>
              <a:buFont typeface="Arial"/>
              <a:buChar char="•"/>
            </a:pPr>
            <a:r>
              <a:rPr lang="en-US" b="1"/>
              <a:t>What if all you expected of me was something that I can no longer do?</a:t>
            </a:r>
            <a:endParaRPr lang="en-US"/>
          </a:p>
          <a:p>
            <a:pPr marL="171450" lvl="0" indent="-171450">
              <a:buSzPct val="100000"/>
              <a:buFont typeface="Arial"/>
              <a:buChar char="•"/>
            </a:pPr>
            <a:r>
              <a:rPr lang="en-US" b="1"/>
              <a:t>Are your expectations going to be met? How will I feel when I can’t meet those expectations? How might you treat me when I “disappoint” you because I can no longer fulfill your expectations of me? </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E2281F6D-2FFF-D2A6-D88D-FA76D47A5811}"/>
              </a:ext>
            </a:extLst>
          </p:cNvPr>
          <p:cNvSpPr txBox="1">
            <a:spLocks noGrp="1"/>
          </p:cNvSpPr>
          <p:nvPr>
            <p:ph type="sldNum" sz="quarter" idx="8"/>
          </p:nvPr>
        </p:nvSpPr>
        <p:spPr/>
        <p:txBody>
          <a:bodyPr/>
          <a:lstStyle/>
          <a:p>
            <a:pPr lvl="0"/>
            <a:fld id="{AB7055A4-CF52-E34B-8B73-5FCDB28C5A73}" type="slidenum">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DA694-BBE8-3D11-BD39-D84EAC86E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A1743-DBCB-1F50-BC1C-769DCE7927D0}"/>
              </a:ext>
            </a:extLst>
          </p:cNvPr>
          <p:cNvSpPr txBox="1">
            <a:spLocks noGrp="1"/>
          </p:cNvSpPr>
          <p:nvPr>
            <p:ph type="body" sz="quarter" idx="1"/>
          </p:nvPr>
        </p:nvSpPr>
        <p:spPr/>
        <p:txBody>
          <a:bodyPr/>
          <a:lstStyle/>
          <a:p>
            <a:pPr lvl="0"/>
            <a:r>
              <a:rPr lang="en-US">
                <a:solidFill>
                  <a:srgbClr val="0F4761"/>
                </a:solidFill>
              </a:rPr>
              <a:t>Debrief</a:t>
            </a:r>
            <a:endParaRPr lang="en-US"/>
          </a:p>
          <a:p>
            <a:pPr lvl="0"/>
            <a:r>
              <a:rPr lang="en-US">
                <a:solidFill>
                  <a:srgbClr val="0F4761"/>
                </a:solidFill>
              </a:rPr>
              <a:t>• Experience</a:t>
            </a:r>
            <a:endParaRPr lang="en-US"/>
          </a:p>
          <a:p>
            <a:pPr marL="628650" lvl="1" indent="-171450">
              <a:buSzPct val="100000"/>
              <a:buFont typeface="Courier New"/>
              <a:buChar char="o"/>
            </a:pPr>
            <a:r>
              <a:rPr lang="en-US" b="1">
                <a:solidFill>
                  <a:srgbClr val="0F4761"/>
                </a:solidFill>
              </a:rPr>
              <a:t>This section we learn how dementia affects the brain, including vision.</a:t>
            </a:r>
            <a:endParaRPr lang="en-US">
              <a:solidFill>
                <a:srgbClr val="0F4761"/>
              </a:solidFill>
              <a:cs typeface="Calibri"/>
            </a:endParaRPr>
          </a:p>
          <a:p>
            <a:pPr lvl="0"/>
            <a:r>
              <a:rPr lang="en-US" b="1">
                <a:solidFill>
                  <a:srgbClr val="0F4761"/>
                </a:solidFill>
              </a:rPr>
              <a:t>• </a:t>
            </a:r>
            <a:r>
              <a:rPr lang="en-US">
                <a:solidFill>
                  <a:srgbClr val="0F4761"/>
                </a:solidFill>
              </a:rPr>
              <a:t>Reflecting</a:t>
            </a:r>
            <a:endParaRPr lang="en-US"/>
          </a:p>
          <a:p>
            <a:pPr marL="628650" lvl="1" indent="-171450">
              <a:buSzPct val="100000"/>
              <a:buFont typeface="Courier New"/>
              <a:buChar char="o"/>
            </a:pPr>
            <a:r>
              <a:rPr lang="en-US" b="1">
                <a:solidFill>
                  <a:srgbClr val="0F4761"/>
                </a:solidFill>
              </a:rPr>
              <a:t>What do you know now that you did not know before we started this section?</a:t>
            </a:r>
            <a:endParaRPr lang="en-US">
              <a:solidFill>
                <a:srgbClr val="0F4761"/>
              </a:solidFill>
              <a:cs typeface="Calibri"/>
            </a:endParaRPr>
          </a:p>
          <a:p>
            <a:pPr marL="628650" lvl="1" indent="-171450">
              <a:buSzPct val="100000"/>
              <a:buFont typeface="Courier New"/>
              <a:buChar char="o"/>
            </a:pPr>
            <a:r>
              <a:rPr lang="en-US" b="1">
                <a:solidFill>
                  <a:srgbClr val="0F4761"/>
                </a:solidFill>
              </a:rPr>
              <a:t>Have there been times when you were frustrated with a person living with dementia and you now realize they may have been doing the best they could? </a:t>
            </a:r>
            <a:endParaRPr lang="en-US">
              <a:solidFill>
                <a:srgbClr val="0F4761"/>
              </a:solidFill>
              <a:cs typeface="Calibri"/>
            </a:endParaRPr>
          </a:p>
          <a:p>
            <a:pPr lvl="0"/>
            <a:r>
              <a:rPr lang="en-US" b="1">
                <a:solidFill>
                  <a:srgbClr val="0F4761"/>
                </a:solidFill>
              </a:rPr>
              <a:t>•</a:t>
            </a:r>
            <a:r>
              <a:rPr lang="en-US">
                <a:solidFill>
                  <a:srgbClr val="0F4761"/>
                </a:solidFill>
              </a:rPr>
              <a:t> Thinking</a:t>
            </a:r>
            <a:endParaRPr lang="en-US"/>
          </a:p>
          <a:p>
            <a:pPr marL="628650" lvl="1" indent="-171450">
              <a:buSzPct val="100000"/>
              <a:buFont typeface="Courier New"/>
              <a:buChar char="o"/>
            </a:pPr>
            <a:r>
              <a:rPr lang="en-US" b="1">
                <a:solidFill>
                  <a:srgbClr val="0F4761"/>
                </a:solidFill>
              </a:rPr>
              <a:t>Can you think of an opportunity to show understanding and maybe react differently to something a person living with dementia is or isn’t doing? </a:t>
            </a:r>
            <a:endParaRPr lang="en-US">
              <a:solidFill>
                <a:srgbClr val="0F4761"/>
              </a:solidFill>
              <a:cs typeface="Calibri"/>
            </a:endParaRPr>
          </a:p>
          <a:p>
            <a:pPr lvl="0"/>
            <a:r>
              <a:rPr lang="en-US" b="1">
                <a:solidFill>
                  <a:srgbClr val="0F4761"/>
                </a:solidFill>
              </a:rPr>
              <a:t>• </a:t>
            </a:r>
            <a:r>
              <a:rPr lang="en-US">
                <a:solidFill>
                  <a:srgbClr val="0F4761"/>
                </a:solidFill>
              </a:rPr>
              <a:t>Acting</a:t>
            </a:r>
            <a:endParaRPr lang="en-US"/>
          </a:p>
          <a:p>
            <a:pPr marL="628650" lvl="1" indent="-171450">
              <a:buSzPct val="100000"/>
              <a:buFont typeface="Courier New"/>
              <a:buChar char="o"/>
            </a:pPr>
            <a:r>
              <a:rPr lang="en-US" b="1">
                <a:solidFill>
                  <a:srgbClr val="0F4761"/>
                </a:solidFill>
              </a:rPr>
              <a:t>Think:</a:t>
            </a:r>
            <a:endParaRPr lang="en-US">
              <a:solidFill>
                <a:srgbClr val="0F4761"/>
              </a:solidFill>
              <a:cs typeface="Calibri"/>
            </a:endParaRPr>
          </a:p>
          <a:p>
            <a:pPr marL="1085850" lvl="2" indent="-171450">
              <a:buSzPct val="100000"/>
              <a:buFont typeface="Wingdings"/>
              <a:buChar char="§"/>
            </a:pPr>
            <a:r>
              <a:rPr lang="en-US" b="1">
                <a:solidFill>
                  <a:srgbClr val="0F4761"/>
                </a:solidFill>
              </a:rPr>
              <a:t>Are you willing to be the difference for a person living with dementia?</a:t>
            </a:r>
            <a:endParaRPr lang="en-US">
              <a:solidFill>
                <a:srgbClr val="0F4761"/>
              </a:solidFill>
              <a:cs typeface="Calibri"/>
            </a:endParaRPr>
          </a:p>
          <a:p>
            <a:pPr marL="1085850" lvl="2" indent="-171450">
              <a:buSzPct val="100000"/>
              <a:buFont typeface="Wingdings"/>
              <a:buChar char="§"/>
            </a:pPr>
            <a:r>
              <a:rPr lang="en-US" b="1">
                <a:solidFill>
                  <a:srgbClr val="0F4761"/>
                </a:solidFill>
              </a:rPr>
              <a:t>Are you willing to try again when you fail?</a:t>
            </a:r>
            <a:endParaRPr lang="en-US">
              <a:solidFill>
                <a:srgbClr val="0F4761"/>
              </a:solidFill>
              <a:cs typeface="Calibri"/>
            </a:endParaRPr>
          </a:p>
          <a:p>
            <a:pPr marL="1085850" lvl="2" indent="-171450">
              <a:buSzPct val="100000"/>
              <a:buFont typeface="Wingdings"/>
              <a:buChar char="§"/>
            </a:pPr>
            <a:r>
              <a:rPr lang="en-US" b="1">
                <a:solidFill>
                  <a:srgbClr val="0F4761"/>
                </a:solidFill>
              </a:rPr>
              <a:t>How important is it TO YOU to implement what you are learning?</a:t>
            </a:r>
            <a:endParaRPr lang="en-US">
              <a:solidFill>
                <a:srgbClr val="0F4761"/>
              </a:solidFill>
              <a:cs typeface="Calibri"/>
            </a:endParaRPr>
          </a:p>
          <a:p>
            <a:pPr lvl="0"/>
            <a:r>
              <a:rPr lang="en-US" b="1">
                <a:solidFill>
                  <a:srgbClr val="0F4761"/>
                </a:solidFill>
              </a:rPr>
              <a:t> How important is it FOR THEM for you to implement what you are learning</a:t>
            </a:r>
            <a:r>
              <a:rPr lang="en-US">
                <a:solidFill>
                  <a:srgbClr val="0F4761"/>
                </a:solidFill>
              </a:rPr>
              <a:t>? </a:t>
            </a:r>
            <a:endParaRPr lang="en-US">
              <a:solidFill>
                <a:srgbClr val="0F4761"/>
              </a:solidFill>
              <a:cs typeface="Calibri"/>
            </a:endParaRPr>
          </a:p>
          <a:p>
            <a:pPr lvl="0"/>
            <a:endParaRPr lang="en-US">
              <a:solidFill>
                <a:srgbClr val="0F4761"/>
              </a:solidFill>
              <a:cs typeface="Calibri"/>
            </a:endParaRPr>
          </a:p>
          <a:p>
            <a:pPr lvl="0"/>
            <a:endParaRPr lang="en-US">
              <a:cs typeface="Calibri"/>
            </a:endParaRPr>
          </a:p>
          <a:p>
            <a:pPr lvl="0"/>
            <a:endParaRPr lang="en-US"/>
          </a:p>
        </p:txBody>
      </p:sp>
      <p:sp>
        <p:nvSpPr>
          <p:cNvPr id="4" name="Slide Number Placeholder 3">
            <a:extLst>
              <a:ext uri="{FF2B5EF4-FFF2-40B4-BE49-F238E27FC236}">
                <a16:creationId xmlns:a16="http://schemas.microsoft.com/office/drawing/2014/main" id="{87B0106A-20D9-463D-225D-894D2E544D03}"/>
              </a:ext>
            </a:extLst>
          </p:cNvPr>
          <p:cNvSpPr txBox="1">
            <a:spLocks noGrp="1"/>
          </p:cNvSpPr>
          <p:nvPr>
            <p:ph type="sldNum" sz="quarter" idx="8"/>
          </p:nvPr>
        </p:nvSpPr>
        <p:spPr/>
        <p:txBody>
          <a:bodyPr/>
          <a:lstStyle/>
          <a:p>
            <a:pPr lvl="0"/>
            <a:fld id="{A5F0CC2D-7B4D-0F4B-B60E-1AD8CAA9A92B}" type="slidenum">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B9557-EBDB-DFBB-EB42-C654B84DB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4C926-2BF0-E4D3-A158-04825983B979}"/>
              </a:ext>
            </a:extLst>
          </p:cNvPr>
          <p:cNvSpPr txBox="1">
            <a:spLocks noGrp="1"/>
          </p:cNvSpPr>
          <p:nvPr>
            <p:ph type="body" sz="quarter" idx="1"/>
          </p:nvPr>
        </p:nvSpPr>
        <p:spPr/>
        <p:txBody>
          <a:bodyPr/>
          <a:lstStyle/>
          <a:p>
            <a:pPr lvl="0"/>
            <a:r>
              <a:rPr lang="en-US" b="1"/>
              <a:t>Thank You for spending time with me today. </a:t>
            </a:r>
            <a:r>
              <a:rPr lang="en-US"/>
              <a:t> </a:t>
            </a:r>
          </a:p>
          <a:p>
            <a:pPr lvl="0"/>
            <a:r>
              <a:rPr lang="en-US" b="1"/>
              <a:t>Please remember: </a:t>
            </a:r>
            <a:r>
              <a:rPr lang="en-US"/>
              <a:t> </a:t>
            </a:r>
            <a:br>
              <a:rPr lang="en-US"/>
            </a:br>
            <a:r>
              <a:rPr lang="en-US" sz="3600" b="1"/>
              <a:t>New knowledge means NOTHING unless YOU implement it.</a:t>
            </a:r>
            <a:r>
              <a:rPr lang="en-US" sz="3600"/>
              <a:t> </a:t>
            </a:r>
          </a:p>
          <a:p>
            <a:pPr lvl="0"/>
            <a:r>
              <a:rPr lang="en-US" sz="3600" b="1"/>
              <a:t>You must be committed and practice. You will not master a new skill without practicing.</a:t>
            </a:r>
            <a:r>
              <a:rPr lang="en-US" sz="3600"/>
              <a:t> </a:t>
            </a:r>
          </a:p>
          <a:p>
            <a:pPr lvl="0"/>
            <a:r>
              <a:rPr lang="en-US"/>
              <a:t> </a:t>
            </a:r>
          </a:p>
          <a:p>
            <a:pPr lvl="0"/>
            <a:r>
              <a:rPr lang="en-US"/>
              <a:t> </a:t>
            </a:r>
          </a:p>
          <a:p>
            <a:pPr lvl="0"/>
            <a:r>
              <a:rPr lang="en-US" b="1"/>
              <a:t>Please complete QR Codes for signing out, certificate and post survey. </a:t>
            </a:r>
            <a:endParaRPr lang="en-US"/>
          </a:p>
          <a:p>
            <a:pPr lvl="0"/>
            <a:r>
              <a:rPr lang="en-US"/>
              <a:t> </a:t>
            </a:r>
          </a:p>
          <a:p>
            <a:pPr lvl="0"/>
            <a:endParaRPr lang="en-US">
              <a:cs typeface="Calibri"/>
            </a:endParaRPr>
          </a:p>
        </p:txBody>
      </p:sp>
      <p:sp>
        <p:nvSpPr>
          <p:cNvPr id="4" name="Slide Number Placeholder 3">
            <a:extLst>
              <a:ext uri="{FF2B5EF4-FFF2-40B4-BE49-F238E27FC236}">
                <a16:creationId xmlns:a16="http://schemas.microsoft.com/office/drawing/2014/main" id="{D31C28C3-34F7-450D-0716-38A9388E0C88}"/>
              </a:ext>
            </a:extLst>
          </p:cNvPr>
          <p:cNvSpPr txBox="1">
            <a:spLocks noGrp="1"/>
          </p:cNvSpPr>
          <p:nvPr>
            <p:ph type="sldNum" sz="quarter" idx="8"/>
          </p:nvPr>
        </p:nvSpPr>
        <p:spPr/>
        <p:txBody>
          <a:bodyPr/>
          <a:lstStyle/>
          <a:p>
            <a:pPr lvl="0"/>
            <a:fld id="{2D08DA2F-8E35-984D-8561-8BA417E199CF}" type="slidenum">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9D423D-002B-403D-81E8-2858ACF8D6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33839-D37E-7687-4ECB-EBAAC70EDBA6}"/>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25C18557-6A13-43D9-38F8-840818CE9FC3}"/>
              </a:ext>
            </a:extLst>
          </p:cNvPr>
          <p:cNvSpPr txBox="1">
            <a:spLocks noGrp="1"/>
          </p:cNvSpPr>
          <p:nvPr>
            <p:ph type="sldNum" sz="quarter" idx="8"/>
          </p:nvPr>
        </p:nvSpPr>
        <p:spPr/>
        <p:txBody>
          <a:bodyPr/>
          <a:lstStyle/>
          <a:p>
            <a:pPr lvl="0"/>
            <a:fld id="{53A9D3C6-2C25-B742-84A5-5D3BF043CDF9}" type="slidenum">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1E9E3-4259-9176-94AA-6B23D25B4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F09F4C-F2E6-F27F-021B-157F33E9F166}"/>
              </a:ext>
            </a:extLst>
          </p:cNvPr>
          <p:cNvSpPr txBox="1">
            <a:spLocks noGrp="1"/>
          </p:cNvSpPr>
          <p:nvPr>
            <p:ph type="body" sz="quarter" idx="1"/>
          </p:nvPr>
        </p:nvSpPr>
        <p:spPr/>
        <p:txBody>
          <a:bodyPr/>
          <a:lstStyle/>
          <a:p>
            <a:pPr lvl="0"/>
            <a:r>
              <a:rPr lang="en-US" b="1"/>
              <a:t>What is your reaction or how do you feel when you hear the word dementia?</a:t>
            </a:r>
            <a:endParaRPr lang="en-US"/>
          </a:p>
          <a:p>
            <a:pPr lvl="0"/>
            <a:r>
              <a:rPr lang="en-US"/>
              <a:t>o Ask for responses and reflect on each one</a:t>
            </a:r>
            <a:endParaRPr lang="en-US">
              <a:cs typeface="Calibri"/>
            </a:endParaRPr>
          </a:p>
          <a:p>
            <a:pPr lvl="0"/>
            <a:r>
              <a:rPr lang="en-US"/>
              <a:t> </a:t>
            </a:r>
            <a:endParaRPr lang="en-US">
              <a:cs typeface="Calibri"/>
            </a:endParaRPr>
          </a:p>
          <a:p>
            <a:pPr lvl="0"/>
            <a:r>
              <a:rPr lang="en-US"/>
              <a:t> </a:t>
            </a:r>
            <a:endParaRPr lang="en-US">
              <a:cs typeface="Calibri"/>
            </a:endParaRPr>
          </a:p>
          <a:p>
            <a:pPr lvl="0"/>
            <a:r>
              <a:rPr lang="en-US" b="1"/>
              <a:t>• Were the responses positive or negative?</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5F6C728D-EF99-ED21-FAAE-1A86F9EA7520}"/>
              </a:ext>
            </a:extLst>
          </p:cNvPr>
          <p:cNvSpPr txBox="1">
            <a:spLocks noGrp="1"/>
          </p:cNvSpPr>
          <p:nvPr>
            <p:ph type="sldNum" sz="quarter" idx="8"/>
          </p:nvPr>
        </p:nvSpPr>
        <p:spPr/>
        <p:txBody>
          <a:bodyPr/>
          <a:lstStyle/>
          <a:p>
            <a:pPr lvl="0"/>
            <a:fld id="{6BCD0CB6-3B63-9A42-AD1C-26C43AC18ECE}" type="slidenum">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DEB43-3E0D-7A18-8E7B-D8D44931E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DA52C-432E-7411-F49D-FD0176E7FE92}"/>
              </a:ext>
            </a:extLst>
          </p:cNvPr>
          <p:cNvSpPr txBox="1">
            <a:spLocks noGrp="1"/>
          </p:cNvSpPr>
          <p:nvPr>
            <p:ph type="body" sz="quarter" idx="1"/>
          </p:nvPr>
        </p:nvSpPr>
        <p:spPr/>
        <p:txBody>
          <a:bodyPr/>
          <a:lstStyle/>
          <a:p>
            <a:pPr lvl="0"/>
            <a:r>
              <a:rPr lang="en-US" b="1">
                <a:cs typeface="Calibri"/>
              </a:rPr>
              <a:t>"The problem is not the problem. The problem is your attitude about the problem." Captain Jack Sparrow</a:t>
            </a:r>
            <a:endParaRPr lang="en-US" b="1"/>
          </a:p>
          <a:p>
            <a:pPr lvl="0"/>
            <a:endParaRPr lang="en-US" b="1">
              <a:cs typeface="Calibri"/>
            </a:endParaRPr>
          </a:p>
          <a:p>
            <a:pPr lvl="0"/>
            <a:r>
              <a:rPr lang="en-US" b="1">
                <a:cs typeface="Calibri"/>
              </a:rPr>
              <a:t>Before we look into each mindset, would you say you have a fixed mindset or a growth mindset? </a:t>
            </a:r>
          </a:p>
          <a:p>
            <a:pPr lvl="0"/>
            <a:r>
              <a:rPr lang="en-US">
                <a:cs typeface="Calibri"/>
              </a:rPr>
              <a:t>Have them raise their hand for which they are.</a:t>
            </a:r>
          </a:p>
          <a:p>
            <a:pPr lvl="0"/>
            <a:endParaRPr lang="en-US">
              <a:cs typeface="Calibri"/>
            </a:endParaRPr>
          </a:p>
          <a:p>
            <a:pPr lvl="0"/>
            <a:r>
              <a:rPr lang="en-US">
                <a:cs typeface="Calibri"/>
              </a:rPr>
              <a:t>Read down the lists.</a:t>
            </a:r>
          </a:p>
          <a:p>
            <a:pPr lvl="0"/>
            <a:r>
              <a:rPr lang="en-US" b="1">
                <a:cs typeface="Calibri"/>
              </a:rPr>
              <a:t>Do you have some attributes of both? </a:t>
            </a:r>
          </a:p>
          <a:p>
            <a:pPr lvl="0"/>
            <a:r>
              <a:rPr lang="en-US" b="1">
                <a:cs typeface="Calibri"/>
              </a:rPr>
              <a:t>Did you have more of one than you thought you would?</a:t>
            </a:r>
          </a:p>
          <a:p>
            <a:pPr lvl="0"/>
            <a:endParaRPr lang="en-US"/>
          </a:p>
          <a:p>
            <a:pPr lvl="0"/>
            <a:r>
              <a:rPr lang="en-US"/>
              <a:t>Does your mindset affect others? </a:t>
            </a:r>
            <a:endParaRPr lang="en-US">
              <a:cs typeface="Calibri"/>
            </a:endParaRPr>
          </a:p>
          <a:p>
            <a:pPr lvl="0"/>
            <a:r>
              <a:rPr lang="en-US" b="1"/>
              <a:t>o According to Stanford Report, “Yes, your mindset significantly affects others around you, as your attitude, outlook, and behavior, which are all shaped by your mindset, directly influence how you interact with and impact people in your life; a positive mindset can create a positive atmosphere, while a negative one can have the opposite effect.”</a:t>
            </a:r>
            <a:endParaRPr lang="en-US"/>
          </a:p>
          <a:p>
            <a:pPr lvl="0"/>
            <a:r>
              <a:rPr lang="en-US" b="1"/>
              <a:t>• People living with dementia may not always understand your words, but they do understand how you make them feel.</a:t>
            </a:r>
            <a:endParaRPr lang="en-US"/>
          </a:p>
          <a:p>
            <a:pPr lvl="0"/>
            <a:endParaRPr lang="en-US">
              <a:cs typeface="Calibri"/>
            </a:endParaRPr>
          </a:p>
        </p:txBody>
      </p:sp>
      <p:sp>
        <p:nvSpPr>
          <p:cNvPr id="4" name="Slide Number Placeholder 3">
            <a:extLst>
              <a:ext uri="{FF2B5EF4-FFF2-40B4-BE49-F238E27FC236}">
                <a16:creationId xmlns:a16="http://schemas.microsoft.com/office/drawing/2014/main" id="{E7C98FCA-4847-905F-6391-B40A34DF7F84}"/>
              </a:ext>
            </a:extLst>
          </p:cNvPr>
          <p:cNvSpPr txBox="1">
            <a:spLocks noGrp="1"/>
          </p:cNvSpPr>
          <p:nvPr>
            <p:ph type="sldNum" sz="quarter" idx="8"/>
          </p:nvPr>
        </p:nvSpPr>
        <p:spPr/>
        <p:txBody>
          <a:bodyPr/>
          <a:lstStyle/>
          <a:p>
            <a:pPr lvl="0"/>
            <a:fld id="{261B6BC8-8CDA-4645-9777-E9AE717F380F}" type="slidenum">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B4FC5-A6C5-464F-6A9E-632605958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32426-0F21-3E47-DF9C-4821D928B8E7}"/>
              </a:ext>
            </a:extLst>
          </p:cNvPr>
          <p:cNvSpPr txBox="1">
            <a:spLocks noGrp="1"/>
          </p:cNvSpPr>
          <p:nvPr>
            <p:ph type="body" sz="quarter" idx="1"/>
          </p:nvPr>
        </p:nvSpPr>
        <p:spPr/>
        <p:txBody>
          <a:bodyPr/>
          <a:lstStyle/>
          <a:p>
            <a:pPr lvl="0"/>
            <a:r>
              <a:rPr lang="en-US"/>
              <a:t>Debrief</a:t>
            </a:r>
          </a:p>
          <a:p>
            <a:pPr lvl="0"/>
            <a:r>
              <a:rPr lang="en-US"/>
              <a:t>• </a:t>
            </a:r>
            <a:r>
              <a:rPr lang="en-US" b="1"/>
              <a:t>Experience</a:t>
            </a:r>
            <a:endParaRPr lang="en-US"/>
          </a:p>
          <a:p>
            <a:pPr marL="171450" lvl="0" indent="-171450">
              <a:buSzPct val="100000"/>
              <a:buFont typeface="Arial"/>
              <a:buChar char="•"/>
            </a:pPr>
            <a:r>
              <a:rPr lang="en-US" b="1"/>
              <a:t>This section was about getting started, about preparing ourselves, our mind included as well as thinking about communication.</a:t>
            </a:r>
            <a:endParaRPr lang="en-US"/>
          </a:p>
          <a:p>
            <a:pPr lvl="0"/>
            <a:r>
              <a:rPr lang="en-US" b="1"/>
              <a:t>• Reflecting</a:t>
            </a:r>
            <a:endParaRPr lang="en-US"/>
          </a:p>
          <a:p>
            <a:pPr marL="171450" lvl="0" indent="-171450">
              <a:buSzPct val="100000"/>
              <a:buFont typeface="Arial"/>
              <a:buChar char="•"/>
            </a:pPr>
            <a:r>
              <a:rPr lang="en-US" b="1"/>
              <a:t>What is your mindset right now?</a:t>
            </a:r>
            <a:endParaRPr lang="en-US"/>
          </a:p>
          <a:p>
            <a:pPr marL="171450" lvl="0" indent="-171450">
              <a:buSzPct val="100000"/>
              <a:buFont typeface="Arial"/>
              <a:buChar char="•"/>
            </a:pPr>
            <a:r>
              <a:rPr lang="en-US" b="1"/>
              <a:t>Are you ready to learn or are you thinking about being on the floor, or a conversation you had earlier, or something you are doing tonight? </a:t>
            </a:r>
            <a:endParaRPr lang="en-US"/>
          </a:p>
          <a:p>
            <a:pPr marL="171450" lvl="0" indent="-171450">
              <a:buSzPct val="100000"/>
              <a:buFont typeface="Arial"/>
              <a:buChar char="•"/>
            </a:pPr>
            <a:r>
              <a:rPr lang="en-US" b="1"/>
              <a:t>Are you invested in making some changes to how you and others care for people living with dementia?</a:t>
            </a:r>
            <a:endParaRPr lang="en-US"/>
          </a:p>
          <a:p>
            <a:pPr lvl="0"/>
            <a:r>
              <a:rPr lang="en-US" b="1"/>
              <a:t>• Thinking</a:t>
            </a:r>
            <a:endParaRPr lang="en-US"/>
          </a:p>
          <a:p>
            <a:pPr marL="171450" lvl="0" indent="-171450">
              <a:buSzPct val="100000"/>
              <a:buFont typeface="Arial"/>
              <a:buChar char="•"/>
            </a:pPr>
            <a:r>
              <a:rPr lang="en-US" b="1"/>
              <a:t>I am going to show you some things that you know and hopefully some things you do not know today. </a:t>
            </a:r>
            <a:endParaRPr lang="en-US"/>
          </a:p>
          <a:p>
            <a:pPr marL="171450" lvl="0" indent="-171450">
              <a:buSzPct val="100000"/>
              <a:buFont typeface="Arial"/>
              <a:buChar char="•"/>
            </a:pPr>
            <a:r>
              <a:rPr lang="en-US" b="1"/>
              <a:t>It’s going to be up to you with how you receive the information, your mindset, and if and how much you implement what you learn.</a:t>
            </a:r>
            <a:endParaRPr lang="en-US"/>
          </a:p>
          <a:p>
            <a:pPr lvl="0"/>
            <a:r>
              <a:rPr lang="en-US" b="1"/>
              <a:t>• Acting</a:t>
            </a:r>
            <a:endParaRPr lang="en-US"/>
          </a:p>
          <a:p>
            <a:pPr marL="171450" lvl="0" indent="-171450">
              <a:buSzPct val="100000"/>
              <a:buFont typeface="Arial"/>
              <a:buChar char="•"/>
            </a:pPr>
            <a:r>
              <a:rPr lang="en-US" b="1"/>
              <a:t>Think:</a:t>
            </a:r>
            <a:endParaRPr lang="en-US"/>
          </a:p>
          <a:p>
            <a:pPr marL="171450" lvl="0" indent="-171450">
              <a:buSzPct val="100000"/>
              <a:buFont typeface="Arial"/>
              <a:buChar char="•"/>
            </a:pPr>
            <a:r>
              <a:rPr lang="en-US" b="1"/>
              <a:t>Are you willing to be the difference for a person living with dementia?</a:t>
            </a:r>
            <a:endParaRPr lang="en-US"/>
          </a:p>
          <a:p>
            <a:pPr marL="171450" lvl="0" indent="-171450">
              <a:buSzPct val="100000"/>
              <a:buFont typeface="Arial"/>
              <a:buChar char="•"/>
            </a:pPr>
            <a:r>
              <a:rPr lang="en-US" b="1"/>
              <a:t>Are you willing to try again when you fail?</a:t>
            </a:r>
            <a:endParaRPr lang="en-US"/>
          </a:p>
          <a:p>
            <a:pPr marL="171450" lvl="0" indent="-171450">
              <a:buSzPct val="100000"/>
              <a:buFont typeface="Arial"/>
              <a:buChar char="•"/>
            </a:pPr>
            <a:r>
              <a:rPr lang="en-US" b="1"/>
              <a:t>How important is it TO YOU to implement what you are learning?</a:t>
            </a:r>
            <a:endParaRPr lang="en-US"/>
          </a:p>
          <a:p>
            <a:pPr lvl="0"/>
            <a:endParaRPr lang="en-US"/>
          </a:p>
        </p:txBody>
      </p:sp>
      <p:sp>
        <p:nvSpPr>
          <p:cNvPr id="4" name="Slide Number Placeholder 3">
            <a:extLst>
              <a:ext uri="{FF2B5EF4-FFF2-40B4-BE49-F238E27FC236}">
                <a16:creationId xmlns:a16="http://schemas.microsoft.com/office/drawing/2014/main" id="{DE6DB005-E2D5-A902-5C01-3FEE6C051A35}"/>
              </a:ext>
            </a:extLst>
          </p:cNvPr>
          <p:cNvSpPr txBox="1">
            <a:spLocks noGrp="1"/>
          </p:cNvSpPr>
          <p:nvPr>
            <p:ph type="sldNum" sz="quarter" idx="8"/>
          </p:nvPr>
        </p:nvSpPr>
        <p:spPr/>
        <p:txBody>
          <a:bodyPr/>
          <a:lstStyle/>
          <a:p>
            <a:pPr lvl="0"/>
            <a:fld id="{2C575C7B-E9E9-E843-A4B5-67D0998FDA26}" type="slidenum">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D36FF-7239-4C29-2DAD-0B375C254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A8391-2BCF-6F42-A279-06F1D054889D}"/>
              </a:ext>
            </a:extLst>
          </p:cNvPr>
          <p:cNvSpPr txBox="1">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67921D44-D610-C550-DAB9-24DFD9EE1977}"/>
              </a:ext>
            </a:extLst>
          </p:cNvPr>
          <p:cNvSpPr txBox="1">
            <a:spLocks noGrp="1"/>
          </p:cNvSpPr>
          <p:nvPr>
            <p:ph type="sldNum" sz="quarter" idx="8"/>
          </p:nvPr>
        </p:nvSpPr>
        <p:spPr/>
        <p:txBody>
          <a:bodyPr/>
          <a:lstStyle/>
          <a:p>
            <a:pPr lvl="0"/>
            <a:fld id="{0DF731A8-AD78-0042-9DFA-9A0A4E007C00}" type="slidenum">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9BAC0-4511-0F4C-A0BA-DC4F16888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6879D-DFDB-73C9-68F3-FE92A062D308}"/>
              </a:ext>
            </a:extLst>
          </p:cNvPr>
          <p:cNvSpPr txBox="1">
            <a:spLocks noGrp="1"/>
          </p:cNvSpPr>
          <p:nvPr>
            <p:ph type="body" sz="quarter" idx="1"/>
          </p:nvPr>
        </p:nvSpPr>
        <p:spPr/>
        <p:txBody>
          <a:bodyPr/>
          <a:lstStyle/>
          <a:p>
            <a:pPr lvl="0"/>
            <a:r>
              <a:rPr lang="en-US">
                <a:solidFill>
                  <a:srgbClr val="0F4761"/>
                </a:solidFill>
              </a:rPr>
              <a:t>Dementia Friends</a:t>
            </a:r>
            <a:endParaRPr lang="en-US"/>
          </a:p>
          <a:p>
            <a:pPr lvl="0"/>
            <a:r>
              <a:rPr lang="en-US"/>
              <a:t>• </a:t>
            </a:r>
            <a:r>
              <a:rPr lang="en-US" b="1"/>
              <a:t>National Program Dementia Friends breaks down to State (Dementia Friends PA) and some have in your local county/community (Dementia Friendly Lancaster County).</a:t>
            </a:r>
            <a:endParaRPr lang="en-US"/>
          </a:p>
          <a:p>
            <a:pPr marL="628650" lvl="1" indent="-171450">
              <a:buSzPct val="100000"/>
              <a:buFont typeface="Courier New"/>
              <a:buChar char="o"/>
            </a:pPr>
            <a:r>
              <a:rPr lang="en-US" b="1"/>
              <a:t>They can be a great resource</a:t>
            </a:r>
            <a:endParaRPr lang="en-US">
              <a:cs typeface="Calibri"/>
            </a:endParaRPr>
          </a:p>
          <a:p>
            <a:pPr lvl="0"/>
            <a:r>
              <a:rPr lang="en-US" b="1"/>
              <a:t>• Video is from Dementia Friends Georgia</a:t>
            </a:r>
            <a:endParaRPr lang="en-US"/>
          </a:p>
          <a:p>
            <a:pPr marL="628650" lvl="1" indent="-171450">
              <a:buSzPct val="100000"/>
              <a:buFont typeface="Courier New"/>
              <a:buChar char="o"/>
            </a:pPr>
            <a:r>
              <a:rPr lang="en-US" b="1"/>
              <a:t>Meet several people in early/mid stage of their dementia journey and their loved one.</a:t>
            </a:r>
            <a:endParaRPr lang="en-US">
              <a:cs typeface="Calibri"/>
            </a:endParaRPr>
          </a:p>
          <a:p>
            <a:pPr lvl="0"/>
            <a:r>
              <a:rPr lang="en-US"/>
              <a:t> </a:t>
            </a:r>
            <a:endParaRPr lang="en-US">
              <a:cs typeface="Calibri"/>
            </a:endParaRPr>
          </a:p>
          <a:p>
            <a:pPr lvl="0"/>
            <a:r>
              <a:rPr lang="en-US"/>
              <a:t>Play Video – </a:t>
            </a:r>
            <a:endParaRPr lang="en-US">
              <a:cs typeface="Calibri"/>
            </a:endParaRPr>
          </a:p>
          <a:p>
            <a:pPr lvl="0"/>
            <a:r>
              <a:rPr lang="en-US"/>
              <a:t>• Discussion After Video</a:t>
            </a:r>
            <a:endParaRPr lang="en-US">
              <a:cs typeface="Calibri"/>
            </a:endParaRPr>
          </a:p>
          <a:p>
            <a:pPr marL="628650" lvl="1" indent="-171450">
              <a:buSzPct val="100000"/>
              <a:buFont typeface="Courier New"/>
              <a:buChar char="o"/>
            </a:pPr>
            <a:r>
              <a:rPr lang="en-US" b="1"/>
              <a:t>How many different types of dementia did you hear discussed?  (Alzheimer’s x2, Mild Cognitive Impairment, Lewy Body, Frontotemporal Dementia)</a:t>
            </a:r>
            <a:endParaRPr lang="en-US">
              <a:cs typeface="Calibri"/>
            </a:endParaRPr>
          </a:p>
          <a:p>
            <a:pPr marL="628650" lvl="1" indent="-171450">
              <a:buSzPct val="100000"/>
              <a:buFont typeface="Courier New"/>
              <a:buChar char="o"/>
            </a:pPr>
            <a:r>
              <a:rPr lang="en-US" b="1"/>
              <a:t>Did they all have the same symptoms? (No, each one looked very different)</a:t>
            </a:r>
            <a:endParaRPr lang="en-US">
              <a:cs typeface="Calibri"/>
            </a:endParaRPr>
          </a:p>
          <a:p>
            <a:pPr marL="628650" lvl="1" indent="-171450">
              <a:buSzPct val="100000"/>
              <a:buFont typeface="Courier New"/>
              <a:buChar char="o"/>
            </a:pPr>
            <a:r>
              <a:rPr lang="en-US" b="1"/>
              <a:t>Did they all discuss how horrible it is? (No, they talked about things they could still do)</a:t>
            </a:r>
            <a:endParaRPr lang="en-US">
              <a:cs typeface="Calibri"/>
            </a:endParaRPr>
          </a:p>
          <a:p>
            <a:pPr marL="628650" lvl="1" indent="-171450">
              <a:buSzPct val="100000"/>
              <a:buFont typeface="Courier New"/>
              <a:buChar char="o"/>
            </a:pPr>
            <a:r>
              <a:rPr lang="en-US" b="1"/>
              <a:t>Tell me about the “mindset” that you hear?</a:t>
            </a:r>
            <a:endParaRPr lang="en-US">
              <a:cs typeface="Calibri"/>
            </a:endParaRPr>
          </a:p>
          <a:p>
            <a:pPr lvl="0"/>
            <a:r>
              <a:rPr lang="en-US"/>
              <a:t> </a:t>
            </a:r>
            <a:endParaRPr lang="en-US">
              <a:cs typeface="Calibri"/>
            </a:endParaRPr>
          </a:p>
          <a:p>
            <a:pPr lvl="0"/>
            <a:r>
              <a:rPr lang="en-US"/>
              <a:t> </a:t>
            </a:r>
            <a:endParaRPr lang="en-US">
              <a:cs typeface="Calibri"/>
            </a:endParaRPr>
          </a:p>
          <a:p>
            <a:pPr lvl="0"/>
            <a:r>
              <a:rPr lang="en-US"/>
              <a:t>5 Key Messages</a:t>
            </a:r>
            <a:endParaRPr lang="en-US">
              <a:cs typeface="Calibri"/>
            </a:endParaRPr>
          </a:p>
          <a:p>
            <a:pPr marL="228600" lvl="0" indent="-228600">
              <a:buSzPct val="100000"/>
              <a:buAutoNum type="arabicParenR"/>
            </a:pPr>
            <a:r>
              <a:rPr lang="en-US" b="1"/>
              <a:t>Dementia is NOT a part of normal aging.</a:t>
            </a:r>
            <a:endParaRPr lang="en-US">
              <a:cs typeface="Calibri"/>
            </a:endParaRPr>
          </a:p>
          <a:p>
            <a:pPr marL="628650" lvl="1" indent="-171450">
              <a:buSzPct val="100000"/>
              <a:buFont typeface="Courier New"/>
              <a:buChar char="o"/>
            </a:pPr>
            <a:r>
              <a:rPr lang="en-US" b="1"/>
              <a:t>Getting older is a risk factor, but it is not a part of normal aging.</a:t>
            </a:r>
            <a:endParaRPr lang="en-US">
              <a:cs typeface="Calibri"/>
            </a:endParaRPr>
          </a:p>
          <a:p>
            <a:pPr marL="628650" lvl="1" indent="-171450">
              <a:buSzPct val="100000"/>
              <a:buFont typeface="Courier New"/>
              <a:buChar char="o"/>
            </a:pPr>
            <a:r>
              <a:rPr lang="en-US" b="1"/>
              <a:t>There are children that have dementia. (Sanfilippo Disease is most common)</a:t>
            </a:r>
            <a:endParaRPr lang="en-US">
              <a:cs typeface="Calibri"/>
            </a:endParaRPr>
          </a:p>
          <a:p>
            <a:pPr marL="171450" lvl="0" indent="-171450">
              <a:buSzPct val="100000"/>
              <a:buAutoNum type="arabicParenR"/>
            </a:pPr>
            <a:r>
              <a:rPr lang="en-US" b="1"/>
              <a:t>Dementia is caused by diseases of the brain</a:t>
            </a:r>
            <a:endParaRPr lang="en-US">
              <a:cs typeface="Calibri"/>
            </a:endParaRPr>
          </a:p>
          <a:p>
            <a:pPr marL="628650" lvl="1" indent="-171450">
              <a:buSzPct val="100000"/>
              <a:buFont typeface="Courier New"/>
              <a:buChar char="o"/>
            </a:pPr>
            <a:r>
              <a:rPr lang="en-US" b="1"/>
              <a:t>There are over 100 different types of dementia. </a:t>
            </a:r>
            <a:endParaRPr lang="en-US">
              <a:cs typeface="Calibri"/>
            </a:endParaRPr>
          </a:p>
          <a:p>
            <a:pPr marL="171450" lvl="0" indent="-171450">
              <a:buSzPct val="100000"/>
              <a:buAutoNum type="arabicParenR"/>
            </a:pPr>
            <a:r>
              <a:rPr lang="en-US" b="1"/>
              <a:t>Dementia is not just about having memory problems</a:t>
            </a:r>
            <a:endParaRPr lang="en-US">
              <a:cs typeface="Calibri"/>
            </a:endParaRPr>
          </a:p>
          <a:p>
            <a:pPr marL="628650" lvl="1" indent="-171450">
              <a:buSzPct val="100000"/>
              <a:buFont typeface="Courier New"/>
              <a:buChar char="o"/>
            </a:pPr>
            <a:r>
              <a:rPr lang="en-US" b="1"/>
              <a:t>How many people in the video discussed memory problems? </a:t>
            </a:r>
            <a:endParaRPr lang="en-US">
              <a:cs typeface="Calibri"/>
            </a:endParaRPr>
          </a:p>
          <a:p>
            <a:pPr marL="628650" lvl="1" indent="-171450">
              <a:buSzPct val="100000"/>
              <a:buFont typeface="Courier New"/>
              <a:buChar char="o"/>
            </a:pPr>
            <a:r>
              <a:rPr lang="en-US" b="1"/>
              <a:t>Not every person with dementia has memory problems, especially in the early stages. </a:t>
            </a:r>
            <a:endParaRPr lang="en-US">
              <a:cs typeface="Calibri"/>
            </a:endParaRPr>
          </a:p>
          <a:p>
            <a:pPr marL="628650" lvl="1" indent="-171450">
              <a:buSzPct val="100000"/>
              <a:buFont typeface="Courier New"/>
              <a:buChar char="o"/>
            </a:pPr>
            <a:r>
              <a:rPr lang="en-US" b="1"/>
              <a:t>You may notice personality changes, challenges with finances, hallucinations, delusions and other things rather than memory.</a:t>
            </a:r>
            <a:endParaRPr lang="en-US">
              <a:cs typeface="Calibri"/>
            </a:endParaRPr>
          </a:p>
          <a:p>
            <a:pPr marL="171450" lvl="0" indent="-171450">
              <a:buSzPct val="100000"/>
              <a:buAutoNum type="arabicParenR"/>
            </a:pPr>
            <a:r>
              <a:rPr lang="en-US" b="1"/>
              <a:t>It is possible to have a good quality of life living with dementia</a:t>
            </a:r>
            <a:endParaRPr lang="en-US">
              <a:cs typeface="Calibri"/>
            </a:endParaRPr>
          </a:p>
          <a:p>
            <a:pPr marL="628650" lvl="1" indent="-171450">
              <a:buSzPct val="100000"/>
              <a:buFont typeface="Courier New"/>
              <a:buChar char="o"/>
            </a:pPr>
            <a:r>
              <a:rPr lang="en-US" b="1"/>
              <a:t>Those in the video… Do you think they have a good quality of life? </a:t>
            </a:r>
            <a:endParaRPr lang="en-US">
              <a:cs typeface="Calibri"/>
            </a:endParaRPr>
          </a:p>
          <a:p>
            <a:pPr marL="628650" lvl="1" indent="-171450">
              <a:buSzPct val="100000"/>
              <a:buFont typeface="Courier New"/>
              <a:buChar char="o"/>
            </a:pPr>
            <a:r>
              <a:rPr lang="en-US" b="1"/>
              <a:t>Brian LeBlanc, Agnus Huston, and many others are advocates who are still living several years after their initial diagnosis who are still making a difference and living a good quality life.</a:t>
            </a:r>
            <a:endParaRPr lang="en-US">
              <a:cs typeface="Calibri"/>
            </a:endParaRPr>
          </a:p>
          <a:p>
            <a:pPr marL="171450" lvl="0" indent="-171450">
              <a:buSzPct val="100000"/>
              <a:buAutoNum type="arabicParenR"/>
            </a:pPr>
            <a:r>
              <a:rPr lang="en-US" b="1"/>
              <a:t>There is more to a person than dementia</a:t>
            </a:r>
            <a:endParaRPr lang="en-US">
              <a:cs typeface="Calibri"/>
            </a:endParaRPr>
          </a:p>
          <a:p>
            <a:pPr marL="628650" lvl="1" indent="-171450">
              <a:buSzPct val="100000"/>
              <a:buFont typeface="Courier New"/>
              <a:buChar char="o"/>
            </a:pPr>
            <a:r>
              <a:rPr lang="en-US" b="1"/>
              <a:t>This is so true. </a:t>
            </a: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6D4F6EE0-2BFD-EB05-6CF7-1C06E1022034}"/>
              </a:ext>
            </a:extLst>
          </p:cNvPr>
          <p:cNvSpPr txBox="1">
            <a:spLocks noGrp="1"/>
          </p:cNvSpPr>
          <p:nvPr>
            <p:ph type="sldNum" sz="quarter" idx="8"/>
          </p:nvPr>
        </p:nvSpPr>
        <p:spPr/>
        <p:txBody>
          <a:bodyPr/>
          <a:lstStyle/>
          <a:p>
            <a:pPr lvl="0"/>
            <a:fld id="{0F543FCC-A4CC-6647-AC6E-B8CDCEB84960}" type="slidenum">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ooter Placeholder 8">
            <a:extLst>
              <a:ext uri="{FF2B5EF4-FFF2-40B4-BE49-F238E27FC236}">
                <a16:creationId xmlns:a16="http://schemas.microsoft.com/office/drawing/2014/main" id="{E7E9D2D3-990E-E846-FBBC-B90B7B671D6F}"/>
              </a:ext>
            </a:extLst>
          </p:cNvPr>
          <p:cNvSpPr txBox="1">
            <a:spLocks noGrp="1"/>
          </p:cNvSpPr>
          <p:nvPr>
            <p:ph type="ftr" sz="quarter" idx="9"/>
          </p:nvPr>
        </p:nvSpPr>
        <p:spPr/>
        <p:txBody>
          <a:bodyPr/>
          <a:lstStyle>
            <a:lvl1pPr>
              <a:defRPr/>
            </a:lvl1pPr>
          </a:lstStyle>
          <a:p>
            <a:pPr lvl="0"/>
            <a:endParaRPr lang="en-US"/>
          </a:p>
        </p:txBody>
      </p:sp>
      <p:sp>
        <p:nvSpPr>
          <p:cNvPr id="3" name="Slide Number Placeholder 9">
            <a:extLst>
              <a:ext uri="{FF2B5EF4-FFF2-40B4-BE49-F238E27FC236}">
                <a16:creationId xmlns:a16="http://schemas.microsoft.com/office/drawing/2014/main" id="{0B04C220-C137-5DA8-A40D-02EFE43A7D00}"/>
              </a:ext>
            </a:extLst>
          </p:cNvPr>
          <p:cNvSpPr txBox="1">
            <a:spLocks noGrp="1"/>
          </p:cNvSpPr>
          <p:nvPr>
            <p:ph type="sldNum" sz="quarter" idx="8"/>
          </p:nvPr>
        </p:nvSpPr>
        <p:spPr/>
        <p:txBody>
          <a:bodyPr/>
          <a:lstStyle>
            <a:lvl1pPr>
              <a:defRPr/>
            </a:lvl1pPr>
          </a:lstStyle>
          <a:p>
            <a:pPr lvl="0"/>
            <a:fld id="{79263371-23F4-1C41-8745-10D14D4C6278}" type="slidenum">
              <a:t>‹#›</a:t>
            </a:fld>
            <a:endParaRPr lang="en-US"/>
          </a:p>
        </p:txBody>
      </p:sp>
    </p:spTree>
    <p:extLst>
      <p:ext uri="{BB962C8B-B14F-4D97-AF65-F5344CB8AC3E}">
        <p14:creationId xmlns:p14="http://schemas.microsoft.com/office/powerpoint/2010/main" val="128681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B25D135-CA8E-50B4-F806-9DDE5A3747D9}"/>
              </a:ext>
            </a:extLst>
          </p:cNvPr>
          <p:cNvSpPr txBox="1">
            <a:spLocks noGrp="1"/>
          </p:cNvSpPr>
          <p:nvPr>
            <p:ph type="sldNum" sz="quarter" idx="8"/>
          </p:nvPr>
        </p:nvSpPr>
        <p:spPr/>
        <p:txBody>
          <a:bodyPr/>
          <a:lstStyle>
            <a:lvl1pPr>
              <a:defRPr/>
            </a:lvl1pPr>
          </a:lstStyle>
          <a:p>
            <a:pPr lvl="0"/>
            <a:fld id="{E08E6273-5E0F-1045-B5AD-D36BE0CEA372}" type="slidenum">
              <a:t>‹#›</a:t>
            </a:fld>
            <a:endParaRPr lang="en-US"/>
          </a:p>
        </p:txBody>
      </p:sp>
    </p:spTree>
    <p:extLst>
      <p:ext uri="{BB962C8B-B14F-4D97-AF65-F5344CB8AC3E}">
        <p14:creationId xmlns:p14="http://schemas.microsoft.com/office/powerpoint/2010/main" val="156996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BE81CA2F-0365-3862-FD5B-C8B3E1B0ECF7}"/>
              </a:ext>
            </a:extLst>
          </p:cNvPr>
          <p:cNvSpPr/>
          <p:nvPr/>
        </p:nvSpPr>
        <p:spPr>
          <a:xfrm>
            <a:off x="8058150" y="599727"/>
            <a:ext cx="3687318" cy="5816946"/>
          </a:xfrm>
          <a:prstGeom prst="rect">
            <a:avLst/>
          </a:prstGeom>
          <a:solidFill>
            <a:srgbClr val="465359"/>
          </a:solidFill>
          <a:ln cap="flat">
            <a:noFill/>
            <a:prstDash val="solid"/>
          </a:ln>
        </p:spPr>
        <p:txBody>
          <a:bodyPr lIns="0" tIns="0" rIns="0" bIns="0"/>
          <a:lstStyle/>
          <a:p>
            <a:endParaRPr lang="en-US"/>
          </a:p>
        </p:txBody>
      </p:sp>
      <p:sp>
        <p:nvSpPr>
          <p:cNvPr id="3" name="Vertical Title 1">
            <a:extLst>
              <a:ext uri="{FF2B5EF4-FFF2-40B4-BE49-F238E27FC236}">
                <a16:creationId xmlns:a16="http://schemas.microsoft.com/office/drawing/2014/main" id="{9CB08792-8097-ED76-49F0-584F70A168DB}"/>
              </a:ext>
            </a:extLst>
          </p:cNvPr>
          <p:cNvSpPr txBox="1">
            <a:spLocks noGrp="1"/>
          </p:cNvSpPr>
          <p:nvPr>
            <p:ph type="title" orient="vert"/>
          </p:nvPr>
        </p:nvSpPr>
        <p:spPr>
          <a:xfrm>
            <a:off x="8204197" y="863595"/>
            <a:ext cx="3124203" cy="4807329"/>
          </a:xfrm>
        </p:spPr>
        <p:txBody>
          <a:bodyPr vert="eaVert" anchor="ctr"/>
          <a:lstStyle>
            <a:lvl1pPr>
              <a:defRPr>
                <a:solidFill>
                  <a:srgbClr val="FFFFFF"/>
                </a:solidFill>
              </a:defRPr>
            </a:lvl1pPr>
          </a:lstStyle>
          <a:p>
            <a:pPr lvl="0"/>
            <a:r>
              <a:rPr lang="en-US"/>
              <a:t>Click to edit Master title style</a:t>
            </a:r>
          </a:p>
        </p:txBody>
      </p:sp>
      <p:sp>
        <p:nvSpPr>
          <p:cNvPr id="4" name="Vertical Text Placeholder 2">
            <a:extLst>
              <a:ext uri="{FF2B5EF4-FFF2-40B4-BE49-F238E27FC236}">
                <a16:creationId xmlns:a16="http://schemas.microsoft.com/office/drawing/2014/main" id="{AA86F758-E351-43D7-8E36-642551D7DAF6}"/>
              </a:ext>
            </a:extLst>
          </p:cNvPr>
          <p:cNvSpPr txBox="1">
            <a:spLocks noGrp="1"/>
          </p:cNvSpPr>
          <p:nvPr>
            <p:ph type="body" orient="vert" idx="1"/>
          </p:nvPr>
        </p:nvSpPr>
        <p:spPr>
          <a:xfrm>
            <a:off x="774926" y="863595"/>
            <a:ext cx="7161626" cy="4807329"/>
          </a:xfrm>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2281ABBA-5AB5-21A5-98A9-253AB5685940}"/>
              </a:ext>
            </a:extLst>
          </p:cNvPr>
          <p:cNvSpPr/>
          <p:nvPr/>
        </p:nvSpPr>
        <p:spPr>
          <a:xfrm>
            <a:off x="446538" y="457200"/>
            <a:ext cx="3703320" cy="94997"/>
          </a:xfrm>
          <a:prstGeom prst="rect">
            <a:avLst/>
          </a:prstGeom>
          <a:solidFill>
            <a:srgbClr val="969FA7"/>
          </a:solidFill>
          <a:ln cap="flat">
            <a:noFill/>
            <a:prstDash val="solid"/>
          </a:ln>
        </p:spPr>
        <p:txBody>
          <a:bodyPr lIns="0" tIns="0" rIns="0" bIns="0"/>
          <a:lstStyle/>
          <a:p>
            <a:endParaRPr lang="en-US"/>
          </a:p>
        </p:txBody>
      </p:sp>
      <p:sp>
        <p:nvSpPr>
          <p:cNvPr id="6" name="Rectangle 8">
            <a:extLst>
              <a:ext uri="{FF2B5EF4-FFF2-40B4-BE49-F238E27FC236}">
                <a16:creationId xmlns:a16="http://schemas.microsoft.com/office/drawing/2014/main" id="{A1C28531-4D50-092F-B055-0EE9556536D6}"/>
              </a:ext>
            </a:extLst>
          </p:cNvPr>
          <p:cNvSpPr/>
          <p:nvPr/>
        </p:nvSpPr>
        <p:spPr>
          <a:xfrm>
            <a:off x="8042148" y="453642"/>
            <a:ext cx="3703320" cy="98554"/>
          </a:xfrm>
          <a:prstGeom prst="rect">
            <a:avLst/>
          </a:prstGeom>
          <a:solidFill>
            <a:srgbClr val="465359"/>
          </a:solidFill>
          <a:ln cap="flat">
            <a:noFill/>
            <a:prstDash val="solid"/>
          </a:ln>
        </p:spPr>
        <p:txBody>
          <a:bodyPr lIns="0" tIns="0" rIns="0" bIns="0"/>
          <a:lstStyle/>
          <a:p>
            <a:endParaRPr lang="en-US"/>
          </a:p>
        </p:txBody>
      </p:sp>
      <p:sp>
        <p:nvSpPr>
          <p:cNvPr id="7" name="Rectangle 9">
            <a:extLst>
              <a:ext uri="{FF2B5EF4-FFF2-40B4-BE49-F238E27FC236}">
                <a16:creationId xmlns:a16="http://schemas.microsoft.com/office/drawing/2014/main" id="{30347419-295D-7EC1-4B59-96B3459D3CFA}"/>
              </a:ext>
            </a:extLst>
          </p:cNvPr>
          <p:cNvSpPr/>
          <p:nvPr/>
        </p:nvSpPr>
        <p:spPr>
          <a:xfrm>
            <a:off x="4241828" y="457200"/>
            <a:ext cx="3703320" cy="91440"/>
          </a:xfrm>
          <a:prstGeom prst="rect">
            <a:avLst/>
          </a:prstGeom>
          <a:solidFill>
            <a:srgbClr val="ED8428"/>
          </a:solidFill>
          <a:ln cap="flat">
            <a:noFill/>
            <a:prstDash val="solid"/>
          </a:ln>
        </p:spPr>
        <p:txBody>
          <a:bodyPr lIns="0" tIns="0" rIns="0" bIns="0"/>
          <a:lstStyle/>
          <a:p>
            <a:endParaRPr lang="en-US"/>
          </a:p>
        </p:txBody>
      </p:sp>
      <p:sp>
        <p:nvSpPr>
          <p:cNvPr id="8" name="Date Placeholder 10">
            <a:extLst>
              <a:ext uri="{FF2B5EF4-FFF2-40B4-BE49-F238E27FC236}">
                <a16:creationId xmlns:a16="http://schemas.microsoft.com/office/drawing/2014/main" id="{DD9C85E8-B70F-D9AF-037E-BF3DDD12CCCD}"/>
              </a:ext>
            </a:extLst>
          </p:cNvPr>
          <p:cNvSpPr txBox="1">
            <a:spLocks noGrp="1"/>
          </p:cNvSpPr>
          <p:nvPr>
            <p:ph type="dt" sz="half" idx="7"/>
          </p:nvPr>
        </p:nvSpPr>
        <p:spPr/>
        <p:txBody>
          <a:bodyPr/>
          <a:lstStyle>
            <a:lvl1pPr>
              <a:defRPr/>
            </a:lvl1pPr>
          </a:lstStyle>
          <a:p>
            <a:pPr lvl="0"/>
            <a:r>
              <a:rPr lang="en-US"/>
              <a:t>20XX</a:t>
            </a:r>
          </a:p>
        </p:txBody>
      </p:sp>
      <p:sp>
        <p:nvSpPr>
          <p:cNvPr id="9" name="Footer Placeholder 11">
            <a:extLst>
              <a:ext uri="{FF2B5EF4-FFF2-40B4-BE49-F238E27FC236}">
                <a16:creationId xmlns:a16="http://schemas.microsoft.com/office/drawing/2014/main" id="{32E5BE62-D2DF-CCD2-7725-F34D225AC84D}"/>
              </a:ext>
            </a:extLst>
          </p:cNvPr>
          <p:cNvSpPr txBox="1">
            <a:spLocks noGrp="1"/>
          </p:cNvSpPr>
          <p:nvPr>
            <p:ph type="ftr" sz="quarter" idx="9"/>
          </p:nvPr>
        </p:nvSpPr>
        <p:spPr/>
        <p:txBody>
          <a:bodyPr/>
          <a:lstStyle>
            <a:lvl1pPr>
              <a:defRPr/>
            </a:lvl1pPr>
          </a:lstStyle>
          <a:p>
            <a:pPr lvl="0"/>
            <a:endParaRPr lang="en-US"/>
          </a:p>
        </p:txBody>
      </p:sp>
      <p:sp>
        <p:nvSpPr>
          <p:cNvPr id="10" name="Slide Number Placeholder 12">
            <a:extLst>
              <a:ext uri="{FF2B5EF4-FFF2-40B4-BE49-F238E27FC236}">
                <a16:creationId xmlns:a16="http://schemas.microsoft.com/office/drawing/2014/main" id="{0D0EE663-9C25-E8B2-D46B-6CF80FD2DC47}"/>
              </a:ext>
            </a:extLst>
          </p:cNvPr>
          <p:cNvSpPr txBox="1">
            <a:spLocks noGrp="1"/>
          </p:cNvSpPr>
          <p:nvPr>
            <p:ph type="sldNum" sz="quarter" idx="8"/>
          </p:nvPr>
        </p:nvSpPr>
        <p:spPr/>
        <p:txBody>
          <a:bodyPr/>
          <a:lstStyle>
            <a:lvl1pPr>
              <a:defRPr/>
            </a:lvl1pPr>
          </a:lstStyle>
          <a:p>
            <a:pPr lvl="0"/>
            <a:fld id="{E6E0312C-DCB8-314D-9B5D-FAF1D2D371CC}" type="slidenum">
              <a:t>‹#›</a:t>
            </a:fld>
            <a:endParaRPr lang="en-US"/>
          </a:p>
        </p:txBody>
      </p:sp>
    </p:spTree>
    <p:extLst>
      <p:ext uri="{BB962C8B-B14F-4D97-AF65-F5344CB8AC3E}">
        <p14:creationId xmlns:p14="http://schemas.microsoft.com/office/powerpoint/2010/main" val="126630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91194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Footer Placeholder 11">
            <a:extLst>
              <a:ext uri="{FF2B5EF4-FFF2-40B4-BE49-F238E27FC236}">
                <a16:creationId xmlns:a16="http://schemas.microsoft.com/office/drawing/2014/main" id="{FF4894EC-141F-704C-36F7-DE0E05B96746}"/>
              </a:ext>
            </a:extLst>
          </p:cNvPr>
          <p:cNvSpPr txBox="1">
            <a:spLocks noGrp="1"/>
          </p:cNvSpPr>
          <p:nvPr>
            <p:ph type="ftr" sz="quarter" idx="9"/>
          </p:nvPr>
        </p:nvSpPr>
        <p:spPr/>
        <p:txBody>
          <a:bodyPr/>
          <a:lstStyle>
            <a:lvl1pPr>
              <a:defRPr/>
            </a:lvl1pPr>
          </a:lstStyle>
          <a:p>
            <a:pPr lvl="0"/>
            <a:endParaRPr lang="en-US"/>
          </a:p>
        </p:txBody>
      </p:sp>
      <p:sp>
        <p:nvSpPr>
          <p:cNvPr id="3" name="Slide Number Placeholder 12">
            <a:extLst>
              <a:ext uri="{FF2B5EF4-FFF2-40B4-BE49-F238E27FC236}">
                <a16:creationId xmlns:a16="http://schemas.microsoft.com/office/drawing/2014/main" id="{FEF81BF6-9E8C-101F-6D89-12DFACBCB314}"/>
              </a:ext>
            </a:extLst>
          </p:cNvPr>
          <p:cNvSpPr txBox="1">
            <a:spLocks noGrp="1"/>
          </p:cNvSpPr>
          <p:nvPr>
            <p:ph type="sldNum" sz="quarter" idx="8"/>
          </p:nvPr>
        </p:nvSpPr>
        <p:spPr>
          <a:xfrm>
            <a:off x="10682285" y="6423916"/>
            <a:ext cx="1052510" cy="365129"/>
          </a:xfrm>
        </p:spPr>
        <p:txBody>
          <a:bodyPr/>
          <a:lstStyle>
            <a:lvl1pPr>
              <a:defRPr/>
            </a:lvl1pPr>
          </a:lstStyle>
          <a:p>
            <a:pPr lvl="0"/>
            <a:fld id="{48C73876-A932-8442-ACC8-885F3A042837}" type="slidenum">
              <a:t>‹#›</a:t>
            </a:fld>
            <a:endParaRPr lang="en-US"/>
          </a:p>
        </p:txBody>
      </p:sp>
    </p:spTree>
    <p:extLst>
      <p:ext uri="{BB962C8B-B14F-4D97-AF65-F5344CB8AC3E}">
        <p14:creationId xmlns:p14="http://schemas.microsoft.com/office/powerpoint/2010/main" val="209552641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2795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 subtitle + picture 1">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55B999B-7218-7581-60E5-EEBC48A57E08}"/>
              </a:ext>
            </a:extLst>
          </p:cNvPr>
          <p:cNvSpPr txBox="1">
            <a:spLocks noGrp="1"/>
          </p:cNvSpPr>
          <p:nvPr>
            <p:ph type="sldNum" sz="quarter" idx="8"/>
          </p:nvPr>
        </p:nvSpPr>
        <p:spPr>
          <a:xfrm>
            <a:off x="10702603" y="6423916"/>
            <a:ext cx="1052510" cy="365129"/>
          </a:xfrm>
        </p:spPr>
        <p:txBody>
          <a:bodyPr/>
          <a:lstStyle>
            <a:lvl1pPr>
              <a:defRPr/>
            </a:lvl1pPr>
          </a:lstStyle>
          <a:p>
            <a:pPr lvl="0"/>
            <a:fld id="{7C031B78-6162-444A-8941-920CCB001945}" type="slidenum">
              <a:t>‹#›</a:t>
            </a:fld>
            <a:endParaRPr lang="en-US"/>
          </a:p>
        </p:txBody>
      </p:sp>
      <p:sp>
        <p:nvSpPr>
          <p:cNvPr id="3" name="Picture Placeholder 8">
            <a:extLst>
              <a:ext uri="{FF2B5EF4-FFF2-40B4-BE49-F238E27FC236}">
                <a16:creationId xmlns:a16="http://schemas.microsoft.com/office/drawing/2014/main" id="{6CE28768-4A01-AD2D-81FB-CD092942EA50}"/>
              </a:ext>
            </a:extLst>
          </p:cNvPr>
          <p:cNvSpPr txBox="1">
            <a:spLocks noGrp="1"/>
          </p:cNvSpPr>
          <p:nvPr>
            <p:ph type="pic" idx="4294967295"/>
          </p:nvPr>
        </p:nvSpPr>
        <p:spPr>
          <a:xfrm>
            <a:off x="4236716" y="650238"/>
            <a:ext cx="7518397" cy="5713921"/>
          </a:xfrm>
          <a:solidFill>
            <a:srgbClr val="E6C46D"/>
          </a:solidFill>
        </p:spPr>
        <p:txBody>
          <a:bodyPr anchor="t">
            <a:noAutofit/>
          </a:bodyPr>
          <a:lstStyle>
            <a:lvl1pPr>
              <a:defRPr/>
            </a:lvl1pPr>
          </a:lstStyle>
          <a:p>
            <a:pPr lvl="0"/>
            <a:r>
              <a:rPr lang="en-US"/>
              <a:t>Click icon to add picture</a:t>
            </a:r>
          </a:p>
        </p:txBody>
      </p:sp>
    </p:spTree>
    <p:extLst>
      <p:ext uri="{BB962C8B-B14F-4D97-AF65-F5344CB8AC3E}">
        <p14:creationId xmlns:p14="http://schemas.microsoft.com/office/powerpoint/2010/main" val="416754652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troduction bottom">
    <p:spTree>
      <p:nvGrpSpPr>
        <p:cNvPr id="1" name=""/>
        <p:cNvGrpSpPr/>
        <p:nvPr/>
      </p:nvGrpSpPr>
      <p:grpSpPr>
        <a:xfrm>
          <a:off x="0" y="0"/>
          <a:ext cx="0" cy="0"/>
          <a:chOff x="0" y="0"/>
          <a:chExt cx="0" cy="0"/>
        </a:xfrm>
      </p:grpSpPr>
      <p:sp>
        <p:nvSpPr>
          <p:cNvPr id="2" name="Date Placeholder 8">
            <a:extLst>
              <a:ext uri="{FF2B5EF4-FFF2-40B4-BE49-F238E27FC236}">
                <a16:creationId xmlns:a16="http://schemas.microsoft.com/office/drawing/2014/main" id="{4B46DEE3-5EFD-4212-63F7-50255DFA1367}"/>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13">
            <a:extLst>
              <a:ext uri="{FF2B5EF4-FFF2-40B4-BE49-F238E27FC236}">
                <a16:creationId xmlns:a16="http://schemas.microsoft.com/office/drawing/2014/main" id="{43BD6127-3598-99C3-1736-66553EFD3997}"/>
              </a:ext>
            </a:extLst>
          </p:cNvPr>
          <p:cNvSpPr txBox="1">
            <a:spLocks noGrp="1"/>
          </p:cNvSpPr>
          <p:nvPr>
            <p:ph type="sldNum" sz="quarter" idx="8"/>
          </p:nvPr>
        </p:nvSpPr>
        <p:spPr>
          <a:xfrm>
            <a:off x="10672126" y="6423916"/>
            <a:ext cx="1052510" cy="365129"/>
          </a:xfrm>
        </p:spPr>
        <p:txBody>
          <a:bodyPr/>
          <a:lstStyle>
            <a:lvl1pPr>
              <a:defRPr/>
            </a:lvl1pPr>
          </a:lstStyle>
          <a:p>
            <a:pPr lvl="0"/>
            <a:fld id="{FC63F004-8D6C-384A-AD2B-D0A13B9BC000}" type="slidenum">
              <a:t>‹#›</a:t>
            </a:fld>
            <a:endParaRPr lang="en-US"/>
          </a:p>
        </p:txBody>
      </p:sp>
    </p:spTree>
    <p:extLst>
      <p:ext uri="{BB962C8B-B14F-4D97-AF65-F5344CB8AC3E}">
        <p14:creationId xmlns:p14="http://schemas.microsoft.com/office/powerpoint/2010/main" val="18246234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sub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18405"/>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 subtitle + picture 2">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37A0FBA-AB0D-3D48-A391-334B68980411}"/>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5">
            <a:extLst>
              <a:ext uri="{FF2B5EF4-FFF2-40B4-BE49-F238E27FC236}">
                <a16:creationId xmlns:a16="http://schemas.microsoft.com/office/drawing/2014/main" id="{28031406-2CF8-2BC9-F263-546DEF9C9EB3}"/>
              </a:ext>
            </a:extLst>
          </p:cNvPr>
          <p:cNvSpPr txBox="1">
            <a:spLocks noGrp="1"/>
          </p:cNvSpPr>
          <p:nvPr>
            <p:ph type="sldNum" sz="quarter" idx="8"/>
          </p:nvPr>
        </p:nvSpPr>
        <p:spPr>
          <a:xfrm>
            <a:off x="10682285" y="6423916"/>
            <a:ext cx="1052510" cy="365129"/>
          </a:xfrm>
        </p:spPr>
        <p:txBody>
          <a:bodyPr/>
          <a:lstStyle>
            <a:lvl1pPr>
              <a:defRPr/>
            </a:lvl1pPr>
          </a:lstStyle>
          <a:p>
            <a:pPr lvl="0"/>
            <a:fld id="{C1A65D32-AFB3-9447-A92E-2D0D2A7D428C}" type="slidenum">
              <a:t>‹#›</a:t>
            </a:fld>
            <a:endParaRPr lang="en-US"/>
          </a:p>
        </p:txBody>
      </p:sp>
    </p:spTree>
    <p:extLst>
      <p:ext uri="{BB962C8B-B14F-4D97-AF65-F5344CB8AC3E}">
        <p14:creationId xmlns:p14="http://schemas.microsoft.com/office/powerpoint/2010/main" val="300403672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7DADAD8E-E15D-10EA-67AC-6980FA5EB6C5}"/>
              </a:ext>
            </a:extLst>
          </p:cNvPr>
          <p:cNvSpPr txBox="1">
            <a:spLocks noGrp="1"/>
          </p:cNvSpPr>
          <p:nvPr>
            <p:ph type="dt" sz="half" idx="7"/>
          </p:nvPr>
        </p:nvSpPr>
        <p:spPr/>
        <p:txBody>
          <a:bodyPr/>
          <a:lstStyle>
            <a:lvl1pPr>
              <a:defRPr/>
            </a:lvl1pPr>
          </a:lstStyle>
          <a:p>
            <a:pPr lvl="0"/>
            <a:r>
              <a:rPr lang="en-US"/>
              <a:t>20XX</a:t>
            </a:r>
          </a:p>
        </p:txBody>
      </p:sp>
      <p:sp>
        <p:nvSpPr>
          <p:cNvPr id="3" name="Slide Number Placeholder 6">
            <a:extLst>
              <a:ext uri="{FF2B5EF4-FFF2-40B4-BE49-F238E27FC236}">
                <a16:creationId xmlns:a16="http://schemas.microsoft.com/office/drawing/2014/main" id="{5BC99A8D-BF99-B13A-F80C-330F2E39E615}"/>
              </a:ext>
            </a:extLst>
          </p:cNvPr>
          <p:cNvSpPr txBox="1">
            <a:spLocks noGrp="1"/>
          </p:cNvSpPr>
          <p:nvPr>
            <p:ph type="sldNum" sz="quarter" idx="8"/>
          </p:nvPr>
        </p:nvSpPr>
        <p:spPr>
          <a:xfrm>
            <a:off x="10558302" y="6423916"/>
            <a:ext cx="1166335" cy="365129"/>
          </a:xfrm>
        </p:spPr>
        <p:txBody>
          <a:bodyPr/>
          <a:lstStyle>
            <a:lvl1pPr>
              <a:defRPr/>
            </a:lvl1pPr>
          </a:lstStyle>
          <a:p>
            <a:pPr lvl="0"/>
            <a:fld id="{A0117AB8-BFC7-494C-9226-28FAD60B3FB7}" type="slidenum">
              <a:t>‹#›</a:t>
            </a:fld>
            <a:endParaRPr lang="en-US"/>
          </a:p>
        </p:txBody>
      </p:sp>
    </p:spTree>
    <p:extLst>
      <p:ext uri="{BB962C8B-B14F-4D97-AF65-F5344CB8AC3E}">
        <p14:creationId xmlns:p14="http://schemas.microsoft.com/office/powerpoint/2010/main" val="243449355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Slide Number Placeholder 9">
            <a:extLst>
              <a:ext uri="{FF2B5EF4-FFF2-40B4-BE49-F238E27FC236}">
                <a16:creationId xmlns:a16="http://schemas.microsoft.com/office/drawing/2014/main" id="{DE7F6416-480E-B2E9-AD45-6B918822FB13}"/>
              </a:ext>
            </a:extLst>
          </p:cNvPr>
          <p:cNvSpPr txBox="1">
            <a:spLocks noGrp="1"/>
          </p:cNvSpPr>
          <p:nvPr>
            <p:ph type="sldNum" sz="quarter" idx="8"/>
          </p:nvPr>
        </p:nvSpPr>
        <p:spPr/>
        <p:txBody>
          <a:bodyPr/>
          <a:lstStyle>
            <a:lvl1pPr>
              <a:defRPr/>
            </a:lvl1pPr>
          </a:lstStyle>
          <a:p>
            <a:pPr lvl="0"/>
            <a:fld id="{C2393246-BF3E-A944-823B-54F13E4110EA}" type="slidenum">
              <a:t>‹#›</a:t>
            </a:fld>
            <a:endParaRPr lang="en-US"/>
          </a:p>
        </p:txBody>
      </p:sp>
    </p:spTree>
    <p:extLst>
      <p:ext uri="{BB962C8B-B14F-4D97-AF65-F5344CB8AC3E}">
        <p14:creationId xmlns:p14="http://schemas.microsoft.com/office/powerpoint/2010/main" val="370309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0D4BDD-8F33-AEAE-CAFA-EAD4EC6AA2F2}"/>
              </a:ext>
            </a:extLst>
          </p:cNvPr>
          <p:cNvSpPr txBox="1">
            <a:spLocks noGrp="1"/>
          </p:cNvSpPr>
          <p:nvPr>
            <p:ph type="sldNum" sz="quarter" idx="8"/>
          </p:nvPr>
        </p:nvSpPr>
        <p:spPr>
          <a:xfrm>
            <a:off x="10558302" y="6423916"/>
            <a:ext cx="1171547" cy="365129"/>
          </a:xfrm>
        </p:spPr>
        <p:txBody>
          <a:bodyPr/>
          <a:lstStyle>
            <a:lvl1pPr>
              <a:defRPr/>
            </a:lvl1pPr>
          </a:lstStyle>
          <a:p>
            <a:pPr lvl="0"/>
            <a:fld id="{6748D681-EB89-684B-A657-A0A360D23D21}" type="slidenum">
              <a:t>‹#›</a:t>
            </a:fld>
            <a:endParaRPr lang="en-US"/>
          </a:p>
        </p:txBody>
      </p:sp>
    </p:spTree>
    <p:extLst>
      <p:ext uri="{BB962C8B-B14F-4D97-AF65-F5344CB8AC3E}">
        <p14:creationId xmlns:p14="http://schemas.microsoft.com/office/powerpoint/2010/main" val="3904222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2" name="Footer Placeholder 6">
            <a:extLst>
              <a:ext uri="{FF2B5EF4-FFF2-40B4-BE49-F238E27FC236}">
                <a16:creationId xmlns:a16="http://schemas.microsoft.com/office/drawing/2014/main" id="{765AB1F6-920D-674C-A0F9-612A7CD70A25}"/>
              </a:ext>
            </a:extLst>
          </p:cNvPr>
          <p:cNvSpPr txBox="1">
            <a:spLocks noGrp="1"/>
          </p:cNvSpPr>
          <p:nvPr>
            <p:ph type="ftr" sz="quarter" idx="9"/>
          </p:nvPr>
        </p:nvSpPr>
        <p:spPr/>
        <p:txBody>
          <a:bodyPr/>
          <a:lstStyle>
            <a:lvl1pPr>
              <a:defRPr/>
            </a:lvl1pPr>
          </a:lstStyle>
          <a:p>
            <a:pPr lvl="0"/>
            <a:endParaRPr lang="en-US"/>
          </a:p>
        </p:txBody>
      </p:sp>
      <p:sp>
        <p:nvSpPr>
          <p:cNvPr id="3" name="Slide Number Placeholder 7">
            <a:extLst>
              <a:ext uri="{FF2B5EF4-FFF2-40B4-BE49-F238E27FC236}">
                <a16:creationId xmlns:a16="http://schemas.microsoft.com/office/drawing/2014/main" id="{9B554FEC-6F25-DA88-9DEE-CFF273314A94}"/>
              </a:ext>
            </a:extLst>
          </p:cNvPr>
          <p:cNvSpPr txBox="1">
            <a:spLocks noGrp="1"/>
          </p:cNvSpPr>
          <p:nvPr>
            <p:ph type="sldNum" sz="quarter" idx="8"/>
          </p:nvPr>
        </p:nvSpPr>
        <p:spPr>
          <a:xfrm>
            <a:off x="10677339" y="6423916"/>
            <a:ext cx="1052510" cy="365129"/>
          </a:xfrm>
        </p:spPr>
        <p:txBody>
          <a:bodyPr/>
          <a:lstStyle>
            <a:lvl1pPr>
              <a:defRPr/>
            </a:lvl1pPr>
          </a:lstStyle>
          <a:p>
            <a:pPr lvl="0"/>
            <a:fld id="{8CFD946B-31B1-E24C-83DC-08D777DD9465}" type="slidenum">
              <a:t>‹#›</a:t>
            </a:fld>
            <a:endParaRPr lang="en-US"/>
          </a:p>
        </p:txBody>
      </p:sp>
    </p:spTree>
    <p:extLst>
      <p:ext uri="{BB962C8B-B14F-4D97-AF65-F5344CB8AC3E}">
        <p14:creationId xmlns:p14="http://schemas.microsoft.com/office/powerpoint/2010/main" val="42327169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Footer Placeholder 8">
            <a:extLst>
              <a:ext uri="{FF2B5EF4-FFF2-40B4-BE49-F238E27FC236}">
                <a16:creationId xmlns:a16="http://schemas.microsoft.com/office/drawing/2014/main" id="{7BA159CC-B61F-73DD-4025-908E0C90DE48}"/>
              </a:ext>
            </a:extLst>
          </p:cNvPr>
          <p:cNvSpPr txBox="1">
            <a:spLocks noGrp="1"/>
          </p:cNvSpPr>
          <p:nvPr>
            <p:ph type="ftr" sz="quarter" idx="9"/>
          </p:nvPr>
        </p:nvSpPr>
        <p:spPr/>
        <p:txBody>
          <a:bodyPr/>
          <a:lstStyle>
            <a:lvl1pPr>
              <a:defRPr/>
            </a:lvl1pPr>
          </a:lstStyle>
          <a:p>
            <a:pPr lvl="0"/>
            <a:endParaRPr lang="en-US"/>
          </a:p>
        </p:txBody>
      </p:sp>
      <p:sp>
        <p:nvSpPr>
          <p:cNvPr id="3" name="Slide Number Placeholder 9">
            <a:extLst>
              <a:ext uri="{FF2B5EF4-FFF2-40B4-BE49-F238E27FC236}">
                <a16:creationId xmlns:a16="http://schemas.microsoft.com/office/drawing/2014/main" id="{E80EAF32-0F71-6747-FD4C-2892E6DA89AE}"/>
              </a:ext>
            </a:extLst>
          </p:cNvPr>
          <p:cNvSpPr txBox="1">
            <a:spLocks noGrp="1"/>
          </p:cNvSpPr>
          <p:nvPr>
            <p:ph type="sldNum" sz="quarter" idx="8"/>
          </p:nvPr>
        </p:nvSpPr>
        <p:spPr/>
        <p:txBody>
          <a:bodyPr/>
          <a:lstStyle>
            <a:lvl1pPr>
              <a:defRPr/>
            </a:lvl1pPr>
          </a:lstStyle>
          <a:p>
            <a:pPr lvl="0"/>
            <a:fld id="{5BE580E0-A9A9-8345-AD56-4936C57A4E7B}" type="slidenum">
              <a:t>‹#›</a:t>
            </a:fld>
            <a:endParaRPr lang="en-US"/>
          </a:p>
        </p:txBody>
      </p:sp>
    </p:spTree>
    <p:extLst>
      <p:ext uri="{BB962C8B-B14F-4D97-AF65-F5344CB8AC3E}">
        <p14:creationId xmlns:p14="http://schemas.microsoft.com/office/powerpoint/2010/main" val="135838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A3F86C62-02AF-94F6-7C0E-75256275DD2A}"/>
              </a:ext>
            </a:extLst>
          </p:cNvPr>
          <p:cNvSpPr txBox="1">
            <a:spLocks noGrp="1"/>
          </p:cNvSpPr>
          <p:nvPr>
            <p:ph type="ftr" sz="quarter" idx="9"/>
          </p:nvPr>
        </p:nvSpPr>
        <p:spPr/>
        <p:txBody>
          <a:bodyPr/>
          <a:lstStyle>
            <a:lvl1pPr>
              <a:defRPr/>
            </a:lvl1pPr>
          </a:lstStyle>
          <a:p>
            <a:pPr lvl="0"/>
            <a:endParaRPr lang="en-US"/>
          </a:p>
        </p:txBody>
      </p:sp>
      <p:sp>
        <p:nvSpPr>
          <p:cNvPr id="3" name="Slide Number Placeholder 6">
            <a:extLst>
              <a:ext uri="{FF2B5EF4-FFF2-40B4-BE49-F238E27FC236}">
                <a16:creationId xmlns:a16="http://schemas.microsoft.com/office/drawing/2014/main" id="{432D2049-2105-A0C8-5C5A-9C63DC31AA97}"/>
              </a:ext>
            </a:extLst>
          </p:cNvPr>
          <p:cNvSpPr txBox="1">
            <a:spLocks noGrp="1"/>
          </p:cNvSpPr>
          <p:nvPr>
            <p:ph type="sldNum" sz="quarter" idx="8"/>
          </p:nvPr>
        </p:nvSpPr>
        <p:spPr/>
        <p:txBody>
          <a:bodyPr/>
          <a:lstStyle>
            <a:lvl1pPr>
              <a:defRPr/>
            </a:lvl1pPr>
          </a:lstStyle>
          <a:p>
            <a:pPr lvl="0"/>
            <a:fld id="{07C4D624-25F1-4547-906A-5B34D91AE539}" type="slidenum">
              <a:t>‹#›</a:t>
            </a:fld>
            <a:endParaRPr lang="en-US"/>
          </a:p>
        </p:txBody>
      </p:sp>
    </p:spTree>
    <p:extLst>
      <p:ext uri="{BB962C8B-B14F-4D97-AF65-F5344CB8AC3E}">
        <p14:creationId xmlns:p14="http://schemas.microsoft.com/office/powerpoint/2010/main" val="401483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9DADDEB5-5B9D-4D4B-0A55-EE5BC4131911}"/>
              </a:ext>
            </a:extLst>
          </p:cNvPr>
          <p:cNvSpPr txBox="1">
            <a:spLocks noGrp="1"/>
          </p:cNvSpPr>
          <p:nvPr>
            <p:ph idx="4294967295"/>
          </p:nvPr>
        </p:nvSpPr>
        <p:spPr>
          <a:xfrm>
            <a:off x="6416033" y="2926052"/>
            <a:ext cx="5194770" cy="2934995"/>
          </a:xfrm>
        </p:spPr>
        <p:txBody>
          <a:bodyPr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6">
            <a:extLst>
              <a:ext uri="{FF2B5EF4-FFF2-40B4-BE49-F238E27FC236}">
                <a16:creationId xmlns:a16="http://schemas.microsoft.com/office/drawing/2014/main" id="{F2567207-9E77-6A23-524A-42EBCF5DC9B3}"/>
              </a:ext>
            </a:extLst>
          </p:cNvPr>
          <p:cNvSpPr txBox="1">
            <a:spLocks noGrp="1"/>
          </p:cNvSpPr>
          <p:nvPr>
            <p:ph type="dt" sz="half" idx="7"/>
          </p:nvPr>
        </p:nvSpPr>
        <p:spPr/>
        <p:txBody>
          <a:bodyPr/>
          <a:lstStyle>
            <a:lvl1pPr>
              <a:defRPr/>
            </a:lvl1pPr>
          </a:lstStyle>
          <a:p>
            <a:pPr lvl="0"/>
            <a:r>
              <a:rPr lang="en-US"/>
              <a:t>20XX</a:t>
            </a:r>
          </a:p>
        </p:txBody>
      </p:sp>
      <p:sp>
        <p:nvSpPr>
          <p:cNvPr id="4" name="Footer Placeholder 7">
            <a:extLst>
              <a:ext uri="{FF2B5EF4-FFF2-40B4-BE49-F238E27FC236}">
                <a16:creationId xmlns:a16="http://schemas.microsoft.com/office/drawing/2014/main" id="{8FD02FBD-956B-B120-34AE-1A85B6C08B54}"/>
              </a:ext>
            </a:extLst>
          </p:cNvPr>
          <p:cNvSpPr txBox="1">
            <a:spLocks noGrp="1"/>
          </p:cNvSpPr>
          <p:nvPr>
            <p:ph type="ftr" sz="quarter" idx="9"/>
          </p:nvPr>
        </p:nvSpPr>
        <p:spPr/>
        <p:txBody>
          <a:bodyPr/>
          <a:lstStyle>
            <a:lvl1pPr>
              <a:defRPr/>
            </a:lvl1pPr>
          </a:lstStyle>
          <a:p>
            <a:pPr lvl="0"/>
            <a:endParaRPr lang="en-US"/>
          </a:p>
        </p:txBody>
      </p:sp>
      <p:sp>
        <p:nvSpPr>
          <p:cNvPr id="5" name="Slide Number Placeholder 8">
            <a:extLst>
              <a:ext uri="{FF2B5EF4-FFF2-40B4-BE49-F238E27FC236}">
                <a16:creationId xmlns:a16="http://schemas.microsoft.com/office/drawing/2014/main" id="{C92C3514-5D1D-3F3B-1B15-C5C676ECF5EB}"/>
              </a:ext>
            </a:extLst>
          </p:cNvPr>
          <p:cNvSpPr txBox="1">
            <a:spLocks noGrp="1"/>
          </p:cNvSpPr>
          <p:nvPr>
            <p:ph type="sldNum" sz="quarter" idx="8"/>
          </p:nvPr>
        </p:nvSpPr>
        <p:spPr/>
        <p:txBody>
          <a:bodyPr/>
          <a:lstStyle>
            <a:lvl1pPr>
              <a:defRPr/>
            </a:lvl1pPr>
          </a:lstStyle>
          <a:p>
            <a:pPr lvl="0"/>
            <a:fld id="{B8FF8321-3767-D54F-B553-673CB4E853FD}" type="slidenum">
              <a:t>‹#›</a:t>
            </a:fld>
            <a:endParaRPr lang="en-US"/>
          </a:p>
        </p:txBody>
      </p:sp>
    </p:spTree>
    <p:extLst>
      <p:ext uri="{BB962C8B-B14F-4D97-AF65-F5344CB8AC3E}">
        <p14:creationId xmlns:p14="http://schemas.microsoft.com/office/powerpoint/2010/main" val="406341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3863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35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Date Placeholder 7">
            <a:extLst>
              <a:ext uri="{FF2B5EF4-FFF2-40B4-BE49-F238E27FC236}">
                <a16:creationId xmlns:a16="http://schemas.microsoft.com/office/drawing/2014/main" id="{B6296B79-35B4-EEC0-0367-EA7784E9CAA9}"/>
              </a:ext>
            </a:extLst>
          </p:cNvPr>
          <p:cNvSpPr txBox="1">
            <a:spLocks noGrp="1"/>
          </p:cNvSpPr>
          <p:nvPr>
            <p:ph type="dt" sz="half" idx="7"/>
          </p:nvPr>
        </p:nvSpPr>
        <p:spPr>
          <a:xfrm>
            <a:off x="7605951" y="6456916"/>
            <a:ext cx="2844798" cy="365129"/>
          </a:xfrm>
        </p:spPr>
        <p:txBody>
          <a:bodyPr/>
          <a:lstStyle>
            <a:lvl1pPr>
              <a:defRPr/>
            </a:lvl1pPr>
          </a:lstStyle>
          <a:p>
            <a:pPr lvl="0"/>
            <a:r>
              <a:rPr lang="en-US"/>
              <a:t>20XX</a:t>
            </a:r>
          </a:p>
        </p:txBody>
      </p:sp>
      <p:sp>
        <p:nvSpPr>
          <p:cNvPr id="3" name="Footer Placeholder 9">
            <a:extLst>
              <a:ext uri="{FF2B5EF4-FFF2-40B4-BE49-F238E27FC236}">
                <a16:creationId xmlns:a16="http://schemas.microsoft.com/office/drawing/2014/main" id="{CBB1BBDE-5A5B-FF8E-1F3D-C8272970E2C3}"/>
              </a:ext>
            </a:extLst>
          </p:cNvPr>
          <p:cNvSpPr txBox="1">
            <a:spLocks noGrp="1"/>
          </p:cNvSpPr>
          <p:nvPr>
            <p:ph type="ftr" sz="quarter" idx="9"/>
          </p:nvPr>
        </p:nvSpPr>
        <p:spPr>
          <a:xfrm>
            <a:off x="581192" y="6452591"/>
            <a:ext cx="6917207" cy="365129"/>
          </a:xfrm>
        </p:spPr>
        <p:txBody>
          <a:bodyPr/>
          <a:lstStyle>
            <a:lvl1pPr>
              <a:defRPr/>
            </a:lvl1pPr>
          </a:lstStyle>
          <a:p>
            <a:pPr lvl="0"/>
            <a:endParaRPr lang="en-US"/>
          </a:p>
        </p:txBody>
      </p:sp>
      <p:sp>
        <p:nvSpPr>
          <p:cNvPr id="4" name="Slide Number Placeholder 10">
            <a:extLst>
              <a:ext uri="{FF2B5EF4-FFF2-40B4-BE49-F238E27FC236}">
                <a16:creationId xmlns:a16="http://schemas.microsoft.com/office/drawing/2014/main" id="{6FCA1FF6-B50A-E61B-C757-6DD954A88C26}"/>
              </a:ext>
            </a:extLst>
          </p:cNvPr>
          <p:cNvSpPr txBox="1">
            <a:spLocks noGrp="1"/>
          </p:cNvSpPr>
          <p:nvPr>
            <p:ph type="sldNum" sz="quarter" idx="8"/>
          </p:nvPr>
        </p:nvSpPr>
        <p:spPr>
          <a:xfrm>
            <a:off x="10558302" y="6456916"/>
            <a:ext cx="1052510" cy="365129"/>
          </a:xfrm>
        </p:spPr>
        <p:txBody>
          <a:bodyPr/>
          <a:lstStyle>
            <a:lvl1pPr>
              <a:defRPr/>
            </a:lvl1pPr>
          </a:lstStyle>
          <a:p>
            <a:pPr lvl="0"/>
            <a:fld id="{A9E5D100-5300-1240-B763-14E52E30C6B3}" type="slidenum">
              <a:t>‹#›</a:t>
            </a:fld>
            <a:endParaRPr lang="en-US"/>
          </a:p>
        </p:txBody>
      </p:sp>
    </p:spTree>
    <p:extLst>
      <p:ext uri="{BB962C8B-B14F-4D97-AF65-F5344CB8AC3E}">
        <p14:creationId xmlns:p14="http://schemas.microsoft.com/office/powerpoint/2010/main" val="517224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45D04C67-17C8-EF2D-492F-37133980A95D}"/>
              </a:ext>
            </a:extLst>
          </p:cNvPr>
          <p:cNvSpPr txBox="1">
            <a:spLocks noGrp="1"/>
          </p:cNvSpPr>
          <p:nvPr>
            <p:ph type="ftr" sz="quarter" idx="9"/>
          </p:nvPr>
        </p:nvSpPr>
        <p:spPr/>
        <p:txBody>
          <a:bodyPr/>
          <a:lstStyle>
            <a:lvl1pPr>
              <a:defRPr/>
            </a:lvl1pPr>
          </a:lstStyle>
          <a:p>
            <a:pPr lvl="0"/>
            <a:endParaRPr lang="en-US"/>
          </a:p>
        </p:txBody>
      </p:sp>
      <p:sp>
        <p:nvSpPr>
          <p:cNvPr id="3" name="Slide Number Placeholder 6">
            <a:extLst>
              <a:ext uri="{FF2B5EF4-FFF2-40B4-BE49-F238E27FC236}">
                <a16:creationId xmlns:a16="http://schemas.microsoft.com/office/drawing/2014/main" id="{43FC74B8-90A5-192C-ED6C-451EF3DC1CA0}"/>
              </a:ext>
            </a:extLst>
          </p:cNvPr>
          <p:cNvSpPr txBox="1">
            <a:spLocks noGrp="1"/>
          </p:cNvSpPr>
          <p:nvPr>
            <p:ph type="sldNum" sz="quarter" idx="8"/>
          </p:nvPr>
        </p:nvSpPr>
        <p:spPr/>
        <p:txBody>
          <a:bodyPr/>
          <a:lstStyle>
            <a:lvl1pPr>
              <a:defRPr/>
            </a:lvl1pPr>
          </a:lstStyle>
          <a:p>
            <a:pPr lvl="0"/>
            <a:fld id="{ADE79E3F-E04C-8049-A3E4-C1328D836D4F}" type="slidenum">
              <a:t>‹#›</a:t>
            </a:fld>
            <a:endParaRPr lang="en-US"/>
          </a:p>
        </p:txBody>
      </p:sp>
    </p:spTree>
    <p:extLst>
      <p:ext uri="{BB962C8B-B14F-4D97-AF65-F5344CB8AC3E}">
        <p14:creationId xmlns:p14="http://schemas.microsoft.com/office/powerpoint/2010/main" val="171921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B5FA4-ACFB-7B21-126D-A38755E30A63}"/>
              </a:ext>
            </a:extLst>
          </p:cNvPr>
          <p:cNvSpPr txBox="1">
            <a:spLocks noGrp="1"/>
          </p:cNvSpPr>
          <p:nvPr>
            <p:ph type="title"/>
          </p:nvPr>
        </p:nvSpPr>
        <p:spPr>
          <a:xfrm>
            <a:off x="581192" y="705121"/>
            <a:ext cx="11029611" cy="1189552"/>
          </a:xfrm>
          <a:prstGeom prst="rect">
            <a:avLst/>
          </a:prstGeom>
          <a:noFill/>
          <a:ln>
            <a:noFill/>
          </a:ln>
        </p:spPr>
        <p:txBody>
          <a:bodyPr vert="horz" wrap="square" lIns="91440" tIns="45720" rIns="91440" bIns="45720" anchor="b"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90CD20DD-EBFE-CA8C-9275-562777B3B7DA}"/>
              </a:ext>
            </a:extLst>
          </p:cNvPr>
          <p:cNvSpPr txBox="1">
            <a:spLocks noGrp="1"/>
          </p:cNvSpPr>
          <p:nvPr>
            <p:ph type="body" idx="1"/>
          </p:nvPr>
        </p:nvSpPr>
        <p:spPr>
          <a:xfrm>
            <a:off x="581192" y="2335999"/>
            <a:ext cx="11029611" cy="3652049"/>
          </a:xfrm>
          <a:prstGeom prst="rect">
            <a:avLst/>
          </a:prstGeom>
          <a:noFill/>
          <a:ln>
            <a:noFill/>
          </a:ln>
        </p:spPr>
        <p:txBody>
          <a:bodyPr vert="horz" wrap="square" lIns="91440" tIns="45720" rIns="91440" bIns="45720" anchor="ctr"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FCB75-4699-8E9B-36D0-5302CF4E60EF}"/>
              </a:ext>
            </a:extLst>
          </p:cNvPr>
          <p:cNvSpPr txBox="1">
            <a:spLocks noGrp="1"/>
          </p:cNvSpPr>
          <p:nvPr>
            <p:ph type="dt" sz="half" idx="2"/>
          </p:nvPr>
        </p:nvSpPr>
        <p:spPr>
          <a:xfrm>
            <a:off x="7605951" y="6423916"/>
            <a:ext cx="2844798"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404040"/>
                </a:solidFill>
                <a:uFillTx/>
                <a:latin typeface="Gill Sans MT"/>
              </a:defRPr>
            </a:lvl1pPr>
          </a:lstStyle>
          <a:p>
            <a:pPr lvl="0"/>
            <a:r>
              <a:rPr lang="en-US"/>
              <a:t>20XX</a:t>
            </a:r>
          </a:p>
        </p:txBody>
      </p:sp>
      <p:sp>
        <p:nvSpPr>
          <p:cNvPr id="5" name="Footer Placeholder 4">
            <a:extLst>
              <a:ext uri="{FF2B5EF4-FFF2-40B4-BE49-F238E27FC236}">
                <a16:creationId xmlns:a16="http://schemas.microsoft.com/office/drawing/2014/main" id="{D7BC3C80-0D92-65EC-3A46-B2038447FEE4}"/>
              </a:ext>
            </a:extLst>
          </p:cNvPr>
          <p:cNvSpPr txBox="1">
            <a:spLocks noGrp="1"/>
          </p:cNvSpPr>
          <p:nvPr>
            <p:ph type="ftr" sz="quarter" idx="3"/>
          </p:nvPr>
        </p:nvSpPr>
        <p:spPr>
          <a:xfrm>
            <a:off x="581192" y="6423916"/>
            <a:ext cx="6917207"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900" b="0" i="0" u="none" strike="noStrike" kern="1200" cap="all" spc="0" baseline="0">
                <a:solidFill>
                  <a:srgbClr val="404040"/>
                </a:solidFill>
                <a:uFillTx/>
                <a:latin typeface="Gill Sans MT"/>
              </a:defRPr>
            </a:lvl1pPr>
          </a:lstStyle>
          <a:p>
            <a:pPr lvl="0"/>
            <a:endParaRPr lang="en-US"/>
          </a:p>
        </p:txBody>
      </p:sp>
      <p:sp>
        <p:nvSpPr>
          <p:cNvPr id="6" name="Slide Number Placeholder 5">
            <a:extLst>
              <a:ext uri="{FF2B5EF4-FFF2-40B4-BE49-F238E27FC236}">
                <a16:creationId xmlns:a16="http://schemas.microsoft.com/office/drawing/2014/main" id="{EA0C7889-D1DB-89E6-843D-C255EBCADD8F}"/>
              </a:ext>
            </a:extLst>
          </p:cNvPr>
          <p:cNvSpPr txBox="1">
            <a:spLocks noGrp="1"/>
          </p:cNvSpPr>
          <p:nvPr>
            <p:ph type="sldNum" sz="quarter" idx="4"/>
          </p:nvPr>
        </p:nvSpPr>
        <p:spPr>
          <a:xfrm>
            <a:off x="10558302" y="6423916"/>
            <a:ext cx="105251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900" b="0" i="0" u="none" strike="noStrike" kern="1200" cap="none" spc="0" baseline="0">
                <a:solidFill>
                  <a:srgbClr val="404040"/>
                </a:solidFill>
                <a:uFillTx/>
                <a:latin typeface="Gill Sans MT"/>
              </a:defRPr>
            </a:lvl1pPr>
          </a:lstStyle>
          <a:p>
            <a:pPr lvl="0"/>
            <a:fld id="{41A3D81C-9B39-3B40-9309-95D5B0100267}" type="slidenum">
              <a:t>‹#›</a:t>
            </a:fld>
            <a:endParaRPr lang="en-US"/>
          </a:p>
        </p:txBody>
      </p:sp>
      <p:sp>
        <p:nvSpPr>
          <p:cNvPr id="7" name="Rectangle 8">
            <a:extLst>
              <a:ext uri="{FF2B5EF4-FFF2-40B4-BE49-F238E27FC236}">
                <a16:creationId xmlns:a16="http://schemas.microsoft.com/office/drawing/2014/main" id="{6BEB5F9C-7906-4AED-6754-4999969772B9}"/>
              </a:ext>
            </a:extLst>
          </p:cNvPr>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8" name="Rectangle 9">
            <a:extLst>
              <a:ext uri="{FF2B5EF4-FFF2-40B4-BE49-F238E27FC236}">
                <a16:creationId xmlns:a16="http://schemas.microsoft.com/office/drawing/2014/main" id="{B7B192FF-40FA-BD07-C12F-6A21B080D8D2}"/>
              </a:ext>
            </a:extLst>
          </p:cNvPr>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Rectangle 10">
            <a:extLst>
              <a:ext uri="{FF2B5EF4-FFF2-40B4-BE49-F238E27FC236}">
                <a16:creationId xmlns:a16="http://schemas.microsoft.com/office/drawing/2014/main" id="{91C5291D-706F-CB86-6D42-CE174DFA1E63}"/>
              </a:ext>
            </a:extLst>
          </p:cNvPr>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grpSp>
        <p:nvGrpSpPr>
          <p:cNvPr id="10" name="Group 6">
            <a:extLst>
              <a:ext uri="{FF2B5EF4-FFF2-40B4-BE49-F238E27FC236}">
                <a16:creationId xmlns:a16="http://schemas.microsoft.com/office/drawing/2014/main" id="{1E140D4F-9B98-A4D9-467D-0D8F1EEF0FFA}"/>
              </a:ext>
            </a:extLst>
          </p:cNvPr>
          <p:cNvGrpSpPr/>
          <p:nvPr/>
        </p:nvGrpSpPr>
        <p:grpSpPr>
          <a:xfrm>
            <a:off x="428698" y="482135"/>
            <a:ext cx="11301152" cy="81189"/>
            <a:chOff x="428698" y="482135"/>
            <a:chExt cx="11301152" cy="81189"/>
          </a:xfrm>
        </p:grpSpPr>
        <p:sp>
          <p:nvSpPr>
            <p:cNvPr id="11" name="Rectangle 7">
              <a:extLst>
                <a:ext uri="{FF2B5EF4-FFF2-40B4-BE49-F238E27FC236}">
                  <a16:creationId xmlns:a16="http://schemas.microsoft.com/office/drawing/2014/main" id="{A216161B-C7F2-4CAD-44D1-BFA5CF4E3813}"/>
                </a:ext>
              </a:extLst>
            </p:cNvPr>
            <p:cNvSpPr/>
            <p:nvPr/>
          </p:nvSpPr>
          <p:spPr>
            <a:xfrm flipV="1">
              <a:off x="428698" y="482135"/>
              <a:ext cx="3703320" cy="81189"/>
            </a:xfrm>
            <a:prstGeom prst="rect">
              <a:avLst/>
            </a:prstGeom>
            <a:solidFill>
              <a:srgbClr val="537685"/>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12" name="Rectangle 11">
              <a:extLst>
                <a:ext uri="{FF2B5EF4-FFF2-40B4-BE49-F238E27FC236}">
                  <a16:creationId xmlns:a16="http://schemas.microsoft.com/office/drawing/2014/main" id="{4B46BE55-A85B-DE20-FE66-4E42223C2E49}"/>
                </a:ext>
              </a:extLst>
            </p:cNvPr>
            <p:cNvSpPr/>
            <p:nvPr/>
          </p:nvSpPr>
          <p:spPr>
            <a:xfrm flipV="1">
              <a:off x="4235930" y="482135"/>
              <a:ext cx="3703320" cy="81189"/>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13" name="Rectangle 12">
              <a:extLst>
                <a:ext uri="{FF2B5EF4-FFF2-40B4-BE49-F238E27FC236}">
                  <a16:creationId xmlns:a16="http://schemas.microsoft.com/office/drawing/2014/main" id="{E0B679F9-3807-B90A-8AFB-92442AB09D4C}"/>
                </a:ext>
              </a:extLst>
            </p:cNvPr>
            <p:cNvSpPr/>
            <p:nvPr/>
          </p:nvSpPr>
          <p:spPr>
            <a:xfrm flipV="1">
              <a:off x="8026530" y="482135"/>
              <a:ext cx="3703320" cy="81189"/>
            </a:xfrm>
            <a:prstGeom prst="rect">
              <a:avLst/>
            </a:prstGeom>
            <a:solidFill>
              <a:srgbClr val="969FA7"/>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marL="0" marR="0" lvl="0" indent="0" algn="l" defTabSz="457200" rtl="0" fontAlgn="auto" hangingPunct="1">
        <a:lnSpc>
          <a:spcPct val="100000"/>
        </a:lnSpc>
        <a:spcBef>
          <a:spcPts val="0"/>
        </a:spcBef>
        <a:spcAft>
          <a:spcPts val="0"/>
        </a:spcAft>
        <a:buNone/>
        <a:tabLst/>
        <a:defRPr lang="en-US" sz="2800" b="0" i="0" u="none" strike="noStrike" kern="1200" cap="all" spc="0" baseline="0">
          <a:solidFill>
            <a:srgbClr val="404040"/>
          </a:solidFill>
          <a:uFillTx/>
          <a:latin typeface="Gill Sans MT"/>
        </a:defRPr>
      </a:lvl1pPr>
    </p:titleStyle>
    <p:bodyStyle>
      <a:lvl1pPr marL="306003" marR="0" lvl="0" indent="-306003" algn="l" defTabSz="457200" rtl="0" fontAlgn="auto" hangingPunct="1">
        <a:lnSpc>
          <a:spcPct val="100000"/>
        </a:lnSpc>
        <a:spcBef>
          <a:spcPts val="400"/>
        </a:spcBef>
        <a:spcAft>
          <a:spcPts val="600"/>
        </a:spcAft>
        <a:buClr>
          <a:srgbClr val="ED8428"/>
        </a:buClr>
        <a:buSzPct val="92000"/>
        <a:buFont typeface="Wingdings 2" pitchFamily="18"/>
        <a:buChar char=""/>
        <a:tabLst/>
        <a:defRPr lang="en-US" sz="1800" b="0" i="0" u="none" strike="noStrike" kern="1200" cap="none" spc="0" baseline="0">
          <a:solidFill>
            <a:srgbClr val="404040"/>
          </a:solidFill>
          <a:uFillTx/>
          <a:latin typeface="Gill Sans MT"/>
        </a:defRPr>
      </a:lvl1pPr>
      <a:lvl2pPr marL="630003" marR="0" lvl="1" indent="-306003" algn="l" defTabSz="457200" rtl="0" fontAlgn="auto" hangingPunct="1">
        <a:lnSpc>
          <a:spcPct val="100000"/>
        </a:lnSpc>
        <a:spcBef>
          <a:spcPts val="400"/>
        </a:spcBef>
        <a:spcAft>
          <a:spcPts val="600"/>
        </a:spcAft>
        <a:buClr>
          <a:srgbClr val="ED8428"/>
        </a:buClr>
        <a:buSzPct val="92000"/>
        <a:buFont typeface="Wingdings 2" pitchFamily="18"/>
        <a:buChar char=""/>
        <a:tabLst/>
        <a:defRPr lang="en-US" sz="1600" b="0" i="0" u="none" strike="noStrike" kern="1200" cap="none" spc="0" baseline="0">
          <a:solidFill>
            <a:srgbClr val="404040"/>
          </a:solidFill>
          <a:uFillTx/>
          <a:latin typeface="Gill Sans MT"/>
        </a:defRPr>
      </a:lvl2pPr>
      <a:lvl3pPr marL="899998" marR="0" lvl="2" indent="-270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400" b="0" i="0" u="none" strike="noStrike" kern="1200" cap="none" spc="0" baseline="0">
          <a:solidFill>
            <a:srgbClr val="404040"/>
          </a:solidFill>
          <a:uFillTx/>
          <a:latin typeface="Gill Sans MT"/>
        </a:defRPr>
      </a:lvl3pPr>
      <a:lvl4pPr marL="1242002" marR="0" lvl="3" indent="-234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200" b="0" i="0" u="none" strike="noStrike" kern="1200" cap="none" spc="0" baseline="0">
          <a:solidFill>
            <a:srgbClr val="404040"/>
          </a:solidFill>
          <a:uFillTx/>
          <a:latin typeface="Gill Sans MT"/>
        </a:defRPr>
      </a:lvl4pPr>
      <a:lvl5pPr marL="1602001" marR="0" lvl="4" indent="-234004" algn="l" defTabSz="457200" rtl="0" fontAlgn="auto" hangingPunct="1">
        <a:lnSpc>
          <a:spcPct val="100000"/>
        </a:lnSpc>
        <a:spcBef>
          <a:spcPts val="300"/>
        </a:spcBef>
        <a:spcAft>
          <a:spcPts val="600"/>
        </a:spcAft>
        <a:buClr>
          <a:srgbClr val="ED8428"/>
        </a:buClr>
        <a:buSzPct val="92000"/>
        <a:buFont typeface="Wingdings 2" pitchFamily="18"/>
        <a:buChar char=""/>
        <a:tabLst/>
        <a:defRPr lang="en-US" sz="1200" b="0" i="0" u="none" strike="noStrike" kern="1200" cap="none" spc="0" baseline="0">
          <a:solidFill>
            <a:srgbClr val="404040"/>
          </a:solidFill>
          <a:uFillTx/>
          <a:latin typeface="Gill Sans M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hyperlink" Target="http://www.theforgeworks.org/"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39.emf"/><Relationship Id="rId2" Type="http://schemas.openxmlformats.org/officeDocument/2006/relationships/notesSlide" Target="../notesSlides/notesSlide35.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https://player.vimeo.com/video/792367651?h=8a6b4bfaa7&amp;amp;app_id=122963" TargetMode="External"/><Relationship Id="rId1" Type="http://schemas.openxmlformats.org/officeDocument/2006/relationships/video" Target="NULL"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93B0C229-D0CB-D513-2C51-B91B1D6B85F9}"/>
              </a:ext>
            </a:extLst>
          </p:cNvPr>
          <p:cNvPicPr>
            <a:picLocks noChangeAspect="1"/>
          </p:cNvPicPr>
          <p:nvPr/>
        </p:nvPicPr>
        <p:blipFill>
          <a:blip r:embed="rId3"/>
          <a:stretch>
            <a:fillRect/>
          </a:stretch>
        </p:blipFill>
        <p:spPr>
          <a:xfrm>
            <a:off x="-83503" y="0"/>
            <a:ext cx="12275499" cy="6915223"/>
          </a:xfrm>
          <a:prstGeom prst="rect">
            <a:avLst/>
          </a:prstGeom>
          <a:noFill/>
          <a:ln cap="flat">
            <a:noFill/>
          </a:ln>
        </p:spPr>
      </p:pic>
      <p:sp>
        <p:nvSpPr>
          <p:cNvPr id="3" name="Title 7">
            <a:extLst>
              <a:ext uri="{FF2B5EF4-FFF2-40B4-BE49-F238E27FC236}">
                <a16:creationId xmlns:a16="http://schemas.microsoft.com/office/drawing/2014/main" id="{79433A10-E60E-707D-FF56-A5868E7B820C}"/>
              </a:ext>
            </a:extLst>
          </p:cNvPr>
          <p:cNvSpPr txBox="1">
            <a:spLocks noGrp="1"/>
          </p:cNvSpPr>
          <p:nvPr>
            <p:ph type="title"/>
          </p:nvPr>
        </p:nvSpPr>
        <p:spPr>
          <a:xfrm>
            <a:off x="234735" y="511359"/>
            <a:ext cx="4526078" cy="2708873"/>
          </a:xfrm>
          <a:prstGeom prst="rect">
            <a:avLst/>
          </a:prstGeom>
          <a:noFill/>
          <a:ln>
            <a:noFill/>
          </a:ln>
        </p:spPr>
        <p:txBody>
          <a:bodyPr vert="horz" wrap="square" lIns="91440" tIns="45720" rIns="91440" bIns="45720" anchor="b" anchorCtr="0" compatLnSpc="1">
            <a:noAutofit/>
          </a:bodyPr>
          <a:lstStyle/>
          <a:p>
            <a:pPr lvl="0"/>
            <a:r>
              <a:rPr lang="en-US" sz="4400"/>
              <a:t>c2S With the right support </a:t>
            </a:r>
            <a:br>
              <a:rPr lang="en-US" sz="3200"/>
            </a:br>
            <a:r>
              <a:rPr lang="en-US" sz="2000"/>
              <a:t>Beyond Dementia Diagnosis: Shifting Perspective on Brain Change</a:t>
            </a:r>
            <a:br>
              <a:rPr lang="en-US" sz="2000"/>
            </a:br>
            <a:r>
              <a:rPr lang="en-US" sz="2000"/>
              <a:t>Agenda</a:t>
            </a:r>
            <a:endParaRPr lang="en-US" sz="1800"/>
          </a:p>
        </p:txBody>
      </p:sp>
      <p:pic>
        <p:nvPicPr>
          <p:cNvPr id="4" name="Picture 4" descr="A black background with red and yellow letters&#10;&#10;AI-generated content may be incorrect.">
            <a:extLst>
              <a:ext uri="{FF2B5EF4-FFF2-40B4-BE49-F238E27FC236}">
                <a16:creationId xmlns:a16="http://schemas.microsoft.com/office/drawing/2014/main" id="{1BA0DAFA-992D-9931-C8DE-159381FCBF5D}"/>
              </a:ext>
            </a:extLst>
          </p:cNvPr>
          <p:cNvPicPr>
            <a:picLocks noChangeAspect="1"/>
          </p:cNvPicPr>
          <p:nvPr/>
        </p:nvPicPr>
        <p:blipFill>
          <a:blip r:embed="rId4"/>
          <a:stretch>
            <a:fillRect/>
          </a:stretch>
        </p:blipFill>
        <p:spPr>
          <a:xfrm>
            <a:off x="9722047" y="-244236"/>
            <a:ext cx="1957154" cy="1511201"/>
          </a:xfrm>
          <a:prstGeom prst="rect">
            <a:avLst/>
          </a:prstGeom>
          <a:noFill/>
          <a:ln cap="flat">
            <a:noFill/>
          </a:ln>
        </p:spPr>
      </p:pic>
      <p:pic>
        <p:nvPicPr>
          <p:cNvPr id="5" name="Picture 6">
            <a:extLst>
              <a:ext uri="{FF2B5EF4-FFF2-40B4-BE49-F238E27FC236}">
                <a16:creationId xmlns:a16="http://schemas.microsoft.com/office/drawing/2014/main" id="{1FB6D42C-C46A-1DC3-B3B6-C931BBC97F06}"/>
              </a:ext>
            </a:extLst>
          </p:cNvPr>
          <p:cNvPicPr>
            <a:picLocks noChangeAspect="1"/>
          </p:cNvPicPr>
          <p:nvPr/>
        </p:nvPicPr>
        <p:blipFill>
          <a:blip r:embed="rId5"/>
          <a:stretch>
            <a:fillRect/>
          </a:stretch>
        </p:blipFill>
        <p:spPr>
          <a:xfrm>
            <a:off x="9881006" y="6553038"/>
            <a:ext cx="1828800" cy="225555"/>
          </a:xfrm>
          <a:prstGeom prst="rect">
            <a:avLst/>
          </a:prstGeom>
          <a:noFill/>
          <a:ln cap="flat">
            <a:noFill/>
          </a:ln>
        </p:spPr>
      </p:pic>
      <p:pic>
        <p:nvPicPr>
          <p:cNvPr id="6" name="Picture 5">
            <a:extLst>
              <a:ext uri="{FF2B5EF4-FFF2-40B4-BE49-F238E27FC236}">
                <a16:creationId xmlns:a16="http://schemas.microsoft.com/office/drawing/2014/main" id="{689748FA-62F3-CA35-4904-436E0221E3BF}"/>
              </a:ext>
            </a:extLst>
          </p:cNvPr>
          <p:cNvPicPr>
            <a:picLocks noChangeAspect="1"/>
          </p:cNvPicPr>
          <p:nvPr/>
        </p:nvPicPr>
        <p:blipFill>
          <a:blip r:embed="rId6"/>
          <a:stretch>
            <a:fillRect/>
          </a:stretch>
        </p:blipFill>
        <p:spPr>
          <a:xfrm>
            <a:off x="2620249" y="3759034"/>
            <a:ext cx="2413357" cy="2439171"/>
          </a:xfrm>
          <a:prstGeom prst="rect">
            <a:avLst/>
          </a:prstGeom>
          <a:noFill/>
          <a:ln cap="flat">
            <a:noFill/>
          </a:ln>
        </p:spPr>
      </p:pic>
      <p:pic>
        <p:nvPicPr>
          <p:cNvPr id="7" name="Picture 10">
            <a:extLst>
              <a:ext uri="{FF2B5EF4-FFF2-40B4-BE49-F238E27FC236}">
                <a16:creationId xmlns:a16="http://schemas.microsoft.com/office/drawing/2014/main" id="{8DAF56AD-AF8C-0164-1CA8-575C84D46198}"/>
              </a:ext>
            </a:extLst>
          </p:cNvPr>
          <p:cNvPicPr>
            <a:picLocks noChangeAspect="1"/>
          </p:cNvPicPr>
          <p:nvPr/>
        </p:nvPicPr>
        <p:blipFill>
          <a:blip r:embed="rId7"/>
          <a:stretch>
            <a:fillRect/>
          </a:stretch>
        </p:blipFill>
        <p:spPr>
          <a:xfrm>
            <a:off x="-1801" y="3750640"/>
            <a:ext cx="2499576" cy="2474073"/>
          </a:xfrm>
          <a:prstGeom prst="rect">
            <a:avLst/>
          </a:prstGeom>
          <a:noFill/>
          <a:ln cap="flat">
            <a:noFill/>
          </a:ln>
        </p:spPr>
      </p:pic>
      <p:pic>
        <p:nvPicPr>
          <p:cNvPr id="8" name="Picture 13">
            <a:extLst>
              <a:ext uri="{FF2B5EF4-FFF2-40B4-BE49-F238E27FC236}">
                <a16:creationId xmlns:a16="http://schemas.microsoft.com/office/drawing/2014/main" id="{A2F33411-ABEC-B4C7-6EFE-073CA47FB7CA}"/>
              </a:ext>
            </a:extLst>
          </p:cNvPr>
          <p:cNvPicPr>
            <a:picLocks noChangeAspect="1"/>
          </p:cNvPicPr>
          <p:nvPr/>
        </p:nvPicPr>
        <p:blipFill>
          <a:blip r:embed="rId8"/>
          <a:stretch>
            <a:fillRect/>
          </a:stretch>
        </p:blipFill>
        <p:spPr>
          <a:xfrm>
            <a:off x="-196678" y="6131024"/>
            <a:ext cx="2499576" cy="798646"/>
          </a:xfrm>
          <a:prstGeom prst="rect">
            <a:avLst/>
          </a:prstGeom>
          <a:noFill/>
          <a:ln cap="flat">
            <a:noFill/>
          </a:ln>
        </p:spPr>
      </p:pic>
      <p:sp>
        <p:nvSpPr>
          <p:cNvPr id="9" name="TextBox 16">
            <a:extLst>
              <a:ext uri="{FF2B5EF4-FFF2-40B4-BE49-F238E27FC236}">
                <a16:creationId xmlns:a16="http://schemas.microsoft.com/office/drawing/2014/main" id="{D230F39D-C076-A244-652C-D0AEE0B133D6}"/>
              </a:ext>
            </a:extLst>
          </p:cNvPr>
          <p:cNvSpPr txBox="1"/>
          <p:nvPr/>
        </p:nvSpPr>
        <p:spPr>
          <a:xfrm>
            <a:off x="2526468" y="6178097"/>
            <a:ext cx="1941252" cy="52321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ea typeface="ADLaM Display" pitchFamily="2"/>
                <a:cs typeface="ADLaM Display" pitchFamily="2"/>
              </a:rPr>
              <a:t>Pre-Survey</a:t>
            </a:r>
          </a:p>
        </p:txBody>
      </p:sp>
      <p:sp>
        <p:nvSpPr>
          <p:cNvPr id="10" name="TextBox 9">
            <a:extLst>
              <a:ext uri="{FF2B5EF4-FFF2-40B4-BE49-F238E27FC236}">
                <a16:creationId xmlns:a16="http://schemas.microsoft.com/office/drawing/2014/main" id="{32ED1EA5-C162-28A7-BDAF-0B2AAEDC906B}"/>
              </a:ext>
            </a:extLst>
          </p:cNvPr>
          <p:cNvSpPr txBox="1"/>
          <p:nvPr/>
        </p:nvSpPr>
        <p:spPr>
          <a:xfrm>
            <a:off x="9722047" y="998972"/>
            <a:ext cx="2499576" cy="2277550"/>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Gill Sans MT"/>
              </a:rPr>
              <a:t>Melody Karick </a:t>
            </a:r>
            <a:r>
              <a:rPr lang="en-US" sz="1200" b="0" i="0" u="none" strike="noStrike" kern="1200" cap="none" spc="0" baseline="0">
                <a:solidFill>
                  <a:srgbClr val="000000"/>
                </a:solidFill>
                <a:uFillTx/>
                <a:latin typeface="Gill Sans MT"/>
              </a:rPr>
              <a:t>CDP, CMDCP, PCHA, PAC </a:t>
            </a:r>
            <a:r>
              <a:rPr lang="en-US" sz="1600" b="0" i="0" u="none" strike="noStrike" kern="1200" cap="none" spc="0" baseline="0">
                <a:solidFill>
                  <a:srgbClr val="000000"/>
                </a:solidFill>
                <a:uFillTx/>
                <a:latin typeface="Gill Sans MT"/>
              </a:rPr>
              <a:t>Dementia Consultant, Educator, Certified Cognitive Screener and Creator of C2S Dementia Experience and Education </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000000"/>
                </a:solidFill>
                <a:uFillTx/>
                <a:latin typeface="Gill Sans MT"/>
                <a:hlinkClick r:id="rId9">
                  <a:extLst>
                    <a:ext uri="{A12FA001-AC4F-418D-AE19-62706E023703}">
                      <ahyp:hlinkClr xmlns:ahyp="http://schemas.microsoft.com/office/drawing/2018/hyperlinkcolor" val="tx"/>
                    </a:ext>
                  </a:extLst>
                </a:hlinkClick>
              </a:rPr>
              <a:t>www.theforgeworks.org</a:t>
            </a:r>
            <a:r>
              <a:rPr lang="en-US" sz="1400" b="0" i="0" u="none" strike="noStrike" kern="1200" cap="none" spc="0" baseline="0">
                <a:solidFill>
                  <a:srgbClr val="000000"/>
                </a:solidFill>
                <a:uFillTx/>
                <a:latin typeface="Gill Sans MT"/>
              </a:rPr>
              <a:t> mkarick@theforgeworks.org</a:t>
            </a:r>
          </a:p>
        </p:txBody>
      </p:sp>
      <p:pic>
        <p:nvPicPr>
          <p:cNvPr id="11" name="Picture 2">
            <a:extLst>
              <a:ext uri="{FF2B5EF4-FFF2-40B4-BE49-F238E27FC236}">
                <a16:creationId xmlns:a16="http://schemas.microsoft.com/office/drawing/2014/main" id="{228F3E99-1DF8-6430-5199-C57B0583BD05}"/>
              </a:ext>
            </a:extLst>
          </p:cNvPr>
          <p:cNvPicPr>
            <a:picLocks noChangeAspect="1"/>
          </p:cNvPicPr>
          <p:nvPr/>
        </p:nvPicPr>
        <p:blipFill>
          <a:blip r:embed="rId10"/>
          <a:stretch>
            <a:fillRect/>
          </a:stretch>
        </p:blipFill>
        <p:spPr>
          <a:xfrm>
            <a:off x="9118890" y="3759034"/>
            <a:ext cx="2357259" cy="2371990"/>
          </a:xfrm>
          <a:prstGeom prst="rect">
            <a:avLst/>
          </a:prstGeom>
          <a:noFill/>
          <a:ln cap="flat">
            <a:noFill/>
          </a:ln>
        </p:spPr>
      </p:pic>
      <p:sp>
        <p:nvSpPr>
          <p:cNvPr id="12" name="TextBox 8">
            <a:extLst>
              <a:ext uri="{FF2B5EF4-FFF2-40B4-BE49-F238E27FC236}">
                <a16:creationId xmlns:a16="http://schemas.microsoft.com/office/drawing/2014/main" id="{33C4E9DF-CE60-40C5-D008-0B710E4238DD}"/>
              </a:ext>
            </a:extLst>
          </p:cNvPr>
          <p:cNvSpPr txBox="1"/>
          <p:nvPr/>
        </p:nvSpPr>
        <p:spPr>
          <a:xfrm>
            <a:off x="9161922" y="6224704"/>
            <a:ext cx="628650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ea typeface="ADLaM Display" pitchFamily="2"/>
                <a:cs typeface="ADLaM Display" pitchFamily="2"/>
              </a:rPr>
              <a:t>Presentation</a:t>
            </a:r>
            <a:endParaRPr lang="en-US" sz="1800" b="0" i="0" u="none" strike="noStrike" kern="1200" cap="none" spc="0" baseline="0">
              <a:solidFill>
                <a:srgbClr val="000000"/>
              </a:solidFill>
              <a:uFillTx/>
              <a:latin typeface="Gill Sans 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FE717-67DD-3592-6AD3-1ECD63FD768E}"/>
              </a:ext>
            </a:extLst>
          </p:cNvPr>
          <p:cNvSpPr txBox="1">
            <a:spLocks noGrp="1"/>
          </p:cNvSpPr>
          <p:nvPr>
            <p:ph type="title"/>
          </p:nvPr>
        </p:nvSpPr>
        <p:spPr>
          <a:xfrm>
            <a:off x="436882" y="704718"/>
            <a:ext cx="3606795" cy="1310828"/>
          </a:xfrm>
          <a:prstGeom prst="rect">
            <a:avLst/>
          </a:prstGeom>
          <a:noFill/>
          <a:ln>
            <a:noFill/>
          </a:ln>
        </p:spPr>
        <p:txBody>
          <a:bodyPr vert="horz" wrap="square" lIns="91440" tIns="45720" rIns="91440" bIns="45720" anchor="b" anchorCtr="0" compatLnSpc="1">
            <a:noAutofit/>
          </a:bodyPr>
          <a:lstStyle/>
          <a:p>
            <a:pPr lvl="0"/>
            <a:br>
              <a:rPr lang="en-US"/>
            </a:br>
            <a:r>
              <a:rPr lang="en-US"/>
              <a:t>Early-Stage Dementia</a:t>
            </a:r>
          </a:p>
        </p:txBody>
      </p:sp>
      <p:sp>
        <p:nvSpPr>
          <p:cNvPr id="3" name="Subtitle 2">
            <a:extLst>
              <a:ext uri="{FF2B5EF4-FFF2-40B4-BE49-F238E27FC236}">
                <a16:creationId xmlns:a16="http://schemas.microsoft.com/office/drawing/2014/main" id="{3AEC99CE-3F63-FA5C-8B59-DFC5C3DF7FCA}"/>
              </a:ext>
            </a:extLst>
          </p:cNvPr>
          <p:cNvSpPr txBox="1">
            <a:spLocks noGrp="1"/>
          </p:cNvSpPr>
          <p:nvPr>
            <p:ph type="subTitle" idx="4294967295"/>
          </p:nvPr>
        </p:nvSpPr>
        <p:spPr>
          <a:xfrm>
            <a:off x="436882" y="2402842"/>
            <a:ext cx="3606795" cy="2271076"/>
          </a:xfrm>
        </p:spPr>
        <p:txBody>
          <a:bodyPr anchor="t">
            <a:noAutofit/>
          </a:bodyPr>
          <a:lstStyle/>
          <a:p>
            <a:pPr marL="0" lvl="0" indent="0">
              <a:buNone/>
            </a:pPr>
            <a:r>
              <a:rPr lang="en-US"/>
              <a:t>5 Key Messages</a:t>
            </a:r>
          </a:p>
          <a:p>
            <a:pPr marL="342900" lvl="0" indent="-342900">
              <a:buAutoNum type="arabicPeriod"/>
            </a:pPr>
            <a:r>
              <a:rPr lang="en-US"/>
              <a:t>It is NOT a part of normal aging</a:t>
            </a:r>
          </a:p>
          <a:p>
            <a:pPr marL="342900" lvl="0" indent="-342900">
              <a:buAutoNum type="arabicPeriod"/>
            </a:pPr>
            <a:r>
              <a:rPr lang="en-US"/>
              <a:t>Dementia is caused by diseases of the brain</a:t>
            </a:r>
          </a:p>
          <a:p>
            <a:pPr marL="342900" lvl="0" indent="-342900">
              <a:buAutoNum type="arabicPeriod"/>
            </a:pPr>
            <a:r>
              <a:rPr lang="en-US"/>
              <a:t>Dementia is not just about having memory problems</a:t>
            </a:r>
          </a:p>
          <a:p>
            <a:pPr marL="342900" lvl="0" indent="-342900">
              <a:buAutoNum type="arabicPeriod"/>
            </a:pPr>
            <a:r>
              <a:rPr lang="en-US"/>
              <a:t>It is possible to have a good quality of life living with dementia</a:t>
            </a:r>
          </a:p>
          <a:p>
            <a:pPr marL="342900" lvl="0" indent="-342900">
              <a:buAutoNum type="arabicPeriod"/>
            </a:pPr>
            <a:r>
              <a:rPr lang="en-US"/>
              <a:t>There is more to the person than dementia</a:t>
            </a:r>
          </a:p>
        </p:txBody>
      </p:sp>
      <p:pic>
        <p:nvPicPr>
          <p:cNvPr id="4" name="Georgia Dementia Friends 5 Key Messages (1)">
            <a:extLst>
              <a:ext uri="{FF2B5EF4-FFF2-40B4-BE49-F238E27FC236}">
                <a16:creationId xmlns:a16="http://schemas.microsoft.com/office/drawing/2014/main" id="{581F1AB7-93F3-A80D-3CE6-BA96D9E4E2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40049" y="1684215"/>
            <a:ext cx="7815075" cy="4395978"/>
          </a:xfrm>
          <a:prstGeom prst="rect">
            <a:avLst/>
          </a:prstGeom>
          <a:noFill/>
          <a:ln cap="flat">
            <a:noFill/>
          </a:ln>
        </p:spPr>
      </p:pic>
      <p:pic>
        <p:nvPicPr>
          <p:cNvPr id="5" name="Picture 7">
            <a:extLst>
              <a:ext uri="{FF2B5EF4-FFF2-40B4-BE49-F238E27FC236}">
                <a16:creationId xmlns:a16="http://schemas.microsoft.com/office/drawing/2014/main" id="{892A10F0-785D-4646-960D-338B23EA02AD}"/>
              </a:ext>
            </a:extLst>
          </p:cNvPr>
          <p:cNvPicPr>
            <a:picLocks noChangeAspect="1"/>
          </p:cNvPicPr>
          <p:nvPr/>
        </p:nvPicPr>
        <p:blipFill>
          <a:blip r:embed="rId6"/>
          <a:stretch>
            <a:fillRect/>
          </a:stretch>
        </p:blipFill>
        <p:spPr>
          <a:xfrm>
            <a:off x="9787124" y="585755"/>
            <a:ext cx="2404872" cy="1310828"/>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31">
                  <p:stCondLst>
                    <p:cond delay="indefinite"/>
                  </p:stCondLst>
                  <p:endCondLst>
                    <p:cond evt="onNext" delay="0">
                      <p:tgtEl>
                        <p:sldTgt/>
                      </p:tgtEl>
                    </p:cond>
                    <p:cond evt="onPrev" delay="0">
                      <p:tgtEl>
                        <p:sldTgt/>
                      </p:tgtEl>
                    </p:cond>
                  </p:endCondLst>
                </p:cTn>
                <p:tgtEl>
                  <p:spTgt spid="4"/>
                </p:tgtEl>
              </p:cMediaNode>
            </p:video>
            <p:seq concurrent="1" nextAc="seek">
              <p:cTn id="32" dur="indefinite" nodeType="interactiveSeq">
                <p:stCondLst>
                  <p:cond evt="onClick" delay="0">
                    <p:tgtEl>
                      <p:spTgt spid="4"/>
                    </p:tgtEl>
                  </p:cond>
                </p:stCondLst>
                <p:childTnLst>
                  <p:par>
                    <p:cTn id="33" fill="hold">
                      <p:stCondLst>
                        <p:cond evt="onBegin" delay="0">
                          <p:tn val="32"/>
                        </p:cond>
                      </p:stCondLst>
                      <p:childTnLst>
                        <p:par>
                          <p:cTn id="34" fill="hold">
                            <p:stCondLst>
                              <p:cond delay="0"/>
                            </p:stCondLst>
                            <p:childTnLst>
                              <p:par>
                                <p:cTn id="35" presetID="2" presetClass="mediacall" presetSubtype="0" fill="hold" nodeType="clickEffect">
                                  <p:stCondLst>
                                    <p:cond delay="0"/>
                                  </p:stCondLst>
                                  <p:childTnLst>
                                    <p:cmd type="call" cmd="togglePause">
                                      <p:cBhvr>
                                        <p:cTn id="36"/>
                                        <p:tgtEl>
                                          <p:spTgt spid="4"/>
                                        </p:tgtEl>
                                      </p:cBhvr>
                                    </p:cmd>
                                  </p:childTnLst>
                                </p:cTn>
                              </p:par>
                            </p:childTnLst>
                          </p:cTn>
                        </p:par>
                      </p:childTnLst>
                    </p:cTn>
                  </p:par>
                </p:childTnLst>
              </p:cTn>
              <p:nextCondLst>
                <p:cond evt="onClick" delay="0">
                  <p:tgtEl>
                    <p:spTgt spid="4"/>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E5DE6-4BB9-D7A8-3297-A369B9357E2F}"/>
              </a:ext>
            </a:extLst>
          </p:cNvPr>
          <p:cNvSpPr txBox="1">
            <a:spLocks noGrp="1"/>
          </p:cNvSpPr>
          <p:nvPr>
            <p:ph type="title"/>
          </p:nvPr>
        </p:nvSpPr>
        <p:spPr>
          <a:xfrm>
            <a:off x="716295" y="2970272"/>
            <a:ext cx="3252712" cy="917444"/>
          </a:xfrm>
          <a:prstGeom prst="rect">
            <a:avLst/>
          </a:prstGeom>
          <a:noFill/>
          <a:ln>
            <a:noFill/>
          </a:ln>
        </p:spPr>
        <p:txBody>
          <a:bodyPr vert="horz" wrap="square" lIns="91440" tIns="45720" rIns="91440" bIns="45720" anchor="b" anchorCtr="1" compatLnSpc="1">
            <a:noAutofit/>
          </a:bodyPr>
          <a:lstStyle/>
          <a:p>
            <a:pPr lvl="0" algn="ctr"/>
            <a:r>
              <a:rPr lang="en-US" sz="4000"/>
              <a:t>Dementia is not a diagnosis</a:t>
            </a:r>
          </a:p>
        </p:txBody>
      </p:sp>
      <p:pic>
        <p:nvPicPr>
          <p:cNvPr id="3" name="Picture 2">
            <a:extLst>
              <a:ext uri="{FF2B5EF4-FFF2-40B4-BE49-F238E27FC236}">
                <a16:creationId xmlns:a16="http://schemas.microsoft.com/office/drawing/2014/main" id="{DBEE2A33-5BCC-B7AD-999C-F5C88AB46BB9}"/>
              </a:ext>
            </a:extLst>
          </p:cNvPr>
          <p:cNvPicPr>
            <a:picLocks noChangeAspect="1"/>
          </p:cNvPicPr>
          <p:nvPr/>
        </p:nvPicPr>
        <p:blipFill>
          <a:blip r:embed="rId3"/>
          <a:stretch>
            <a:fillRect/>
          </a:stretch>
        </p:blipFill>
        <p:spPr>
          <a:xfrm>
            <a:off x="9924284" y="6429073"/>
            <a:ext cx="1828800" cy="225555"/>
          </a:xfrm>
          <a:prstGeom prst="rect">
            <a:avLst/>
          </a:prstGeom>
          <a:noFill/>
          <a:ln cap="flat">
            <a:noFill/>
          </a:ln>
        </p:spPr>
      </p:pic>
      <p:pic>
        <p:nvPicPr>
          <p:cNvPr id="4" name="Picture 6">
            <a:extLst>
              <a:ext uri="{FF2B5EF4-FFF2-40B4-BE49-F238E27FC236}">
                <a16:creationId xmlns:a16="http://schemas.microsoft.com/office/drawing/2014/main" id="{B73D9A83-09EC-822A-F24D-9C6AF1FA5F07}"/>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pic>
        <p:nvPicPr>
          <p:cNvPr id="5" name="Picture 11">
            <a:extLst>
              <a:ext uri="{FF2B5EF4-FFF2-40B4-BE49-F238E27FC236}">
                <a16:creationId xmlns:a16="http://schemas.microsoft.com/office/drawing/2014/main" id="{6D26183C-70A4-6292-1CF0-6EE561B0D250}"/>
              </a:ext>
            </a:extLst>
          </p:cNvPr>
          <p:cNvPicPr>
            <a:picLocks noChangeAspect="1"/>
          </p:cNvPicPr>
          <p:nvPr/>
        </p:nvPicPr>
        <p:blipFill>
          <a:blip r:embed="rId5"/>
          <a:stretch>
            <a:fillRect/>
          </a:stretch>
        </p:blipFill>
        <p:spPr>
          <a:xfrm>
            <a:off x="5041206" y="548393"/>
            <a:ext cx="6434495" cy="5761222"/>
          </a:xfrm>
          <a:prstGeom prst="rect">
            <a:avLst/>
          </a:prstGeom>
          <a:noFill/>
          <a:ln cap="flat">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Title 19">
            <a:extLst>
              <a:ext uri="{FF2B5EF4-FFF2-40B4-BE49-F238E27FC236}">
                <a16:creationId xmlns:a16="http://schemas.microsoft.com/office/drawing/2014/main" id="{64B5C549-8CB8-C324-9BB0-97BDD15273A4}"/>
              </a:ext>
            </a:extLst>
          </p:cNvPr>
          <p:cNvSpPr txBox="1">
            <a:spLocks noGrp="1"/>
          </p:cNvSpPr>
          <p:nvPr>
            <p:ph type="title"/>
          </p:nvPr>
        </p:nvSpPr>
        <p:spPr>
          <a:xfrm>
            <a:off x="457200" y="518245"/>
            <a:ext cx="11272650" cy="794494"/>
          </a:xfrm>
          <a:prstGeom prst="rect">
            <a:avLst/>
          </a:prstGeom>
          <a:noFill/>
          <a:ln>
            <a:noFill/>
          </a:ln>
        </p:spPr>
        <p:txBody>
          <a:bodyPr vert="horz" wrap="square" lIns="91440" tIns="45720" rIns="91440" bIns="45720" anchor="b" anchorCtr="1" compatLnSpc="1">
            <a:noAutofit/>
          </a:bodyPr>
          <a:lstStyle/>
          <a:p>
            <a:pPr lvl="0" algn="ctr"/>
            <a:r>
              <a:rPr lang="en-US"/>
              <a:t>Most common types of dementia</a:t>
            </a:r>
          </a:p>
        </p:txBody>
      </p:sp>
      <p:graphicFrame>
        <p:nvGraphicFramePr>
          <p:cNvPr id="3" name="Table Placeholder 3">
            <a:extLst>
              <a:ext uri="{FF2B5EF4-FFF2-40B4-BE49-F238E27FC236}">
                <a16:creationId xmlns:a16="http://schemas.microsoft.com/office/drawing/2014/main" id="{D0C6C4A8-B8ED-3739-0BF5-FC99E27FDF32}"/>
              </a:ext>
            </a:extLst>
          </p:cNvPr>
          <p:cNvGraphicFramePr>
            <a:graphicFrameLocks noGrp="1"/>
          </p:cNvGraphicFramePr>
          <p:nvPr>
            <p:ph type="tbl" idx="4294967295"/>
          </p:nvPr>
        </p:nvGraphicFramePr>
        <p:xfrm>
          <a:off x="457200" y="1366598"/>
          <a:ext cx="11301151" cy="4928798"/>
        </p:xfrm>
        <a:graphic>
          <a:graphicData uri="http://schemas.openxmlformats.org/drawingml/2006/table">
            <a:tbl>
              <a:tblPr firstRow="1" bandRow="1">
                <a:effectLst/>
                <a:tableStyleId>{912C8C85-51F0-491E-9774-3900AFEF0FD7}</a:tableStyleId>
              </a:tblPr>
              <a:tblGrid>
                <a:gridCol w="3002871">
                  <a:extLst>
                    <a:ext uri="{9D8B030D-6E8A-4147-A177-3AD203B41FA5}">
                      <a16:colId xmlns:a16="http://schemas.microsoft.com/office/drawing/2014/main" val="2899718307"/>
                    </a:ext>
                  </a:extLst>
                </a:gridCol>
                <a:gridCol w="2647700">
                  <a:extLst>
                    <a:ext uri="{9D8B030D-6E8A-4147-A177-3AD203B41FA5}">
                      <a16:colId xmlns:a16="http://schemas.microsoft.com/office/drawing/2014/main" val="864730023"/>
                    </a:ext>
                  </a:extLst>
                </a:gridCol>
                <a:gridCol w="2825285">
                  <a:extLst>
                    <a:ext uri="{9D8B030D-6E8A-4147-A177-3AD203B41FA5}">
                      <a16:colId xmlns:a16="http://schemas.microsoft.com/office/drawing/2014/main" val="1240814667"/>
                    </a:ext>
                  </a:extLst>
                </a:gridCol>
                <a:gridCol w="2825285">
                  <a:extLst>
                    <a:ext uri="{9D8B030D-6E8A-4147-A177-3AD203B41FA5}">
                      <a16:colId xmlns:a16="http://schemas.microsoft.com/office/drawing/2014/main" val="2166893495"/>
                    </a:ext>
                  </a:extLst>
                </a:gridCol>
              </a:tblGrid>
              <a:tr h="661604">
                <a:tc>
                  <a:txBody>
                    <a:bodyPr/>
                    <a:lstStyle/>
                    <a:p>
                      <a:pPr lvl="0" algn="ctr"/>
                      <a:endParaRPr lang="en-US"/>
                    </a:p>
                  </a:txBody>
                  <a:tcPr anchor="ctr"/>
                </a:tc>
                <a:tc>
                  <a:txBody>
                    <a:bodyPr/>
                    <a:lstStyle/>
                    <a:p>
                      <a:pPr lvl="0" algn="ctr"/>
                      <a:r>
                        <a:rPr lang="en-US"/>
                        <a:t>Symptom</a:t>
                      </a:r>
                    </a:p>
                  </a:txBody>
                  <a:tcPr anchor="ctr"/>
                </a:tc>
                <a:tc>
                  <a:txBody>
                    <a:bodyPr/>
                    <a:lstStyle/>
                    <a:p>
                      <a:pPr lvl="0" algn="ctr"/>
                      <a:r>
                        <a:rPr lang="en-US"/>
                        <a:t>Neuropathology</a:t>
                      </a:r>
                    </a:p>
                  </a:txBody>
                  <a:tcPr anchor="ctr"/>
                </a:tc>
                <a:tc>
                  <a:txBody>
                    <a:bodyPr/>
                    <a:lstStyle/>
                    <a:p>
                      <a:pPr lvl="0" algn="ctr"/>
                      <a:r>
                        <a:rPr lang="en-US"/>
                        <a:t>Achieved</a:t>
                      </a:r>
                    </a:p>
                  </a:txBody>
                  <a:tcPr anchor="ctr"/>
                </a:tc>
                <a:extLst>
                  <a:ext uri="{0D108BD9-81ED-4DB2-BD59-A6C34878D82A}">
                    <a16:rowId xmlns:a16="http://schemas.microsoft.com/office/drawing/2014/main" val="2961383168"/>
                  </a:ext>
                </a:extLst>
              </a:tr>
              <a:tr h="661604">
                <a:tc>
                  <a:txBody>
                    <a:bodyPr/>
                    <a:lstStyle/>
                    <a:p>
                      <a:pPr lvl="0" algn="ctr"/>
                      <a:r>
                        <a:rPr lang="en-US"/>
                        <a:t>Alzheimer’s</a:t>
                      </a:r>
                    </a:p>
                  </a:txBody>
                  <a:tcPr anchor="ctr"/>
                </a:tc>
                <a:tc>
                  <a:txBody>
                    <a:bodyPr/>
                    <a:lstStyle/>
                    <a:p>
                      <a:pPr lvl="0" algn="ctr"/>
                      <a:r>
                        <a:rPr lang="en-US" sz="1600" b="1"/>
                        <a:t>Short-term memory loss</a:t>
                      </a:r>
                    </a:p>
                    <a:p>
                      <a:pPr lvl="0" algn="ctr"/>
                      <a:r>
                        <a:rPr lang="en-US" sz="1600"/>
                        <a:t>Language and visuospatial skills</a:t>
                      </a:r>
                    </a:p>
                  </a:txBody>
                  <a:tcPr anchor="ctr"/>
                </a:tc>
                <a:tc>
                  <a:txBody>
                    <a:bodyPr/>
                    <a:lstStyle/>
                    <a:p>
                      <a:pPr lvl="0" algn="ctr"/>
                      <a:r>
                        <a:rPr lang="en-US" sz="1600"/>
                        <a:t>Amyloid plaques and neurofibrillary tangles</a:t>
                      </a:r>
                    </a:p>
                  </a:txBody>
                  <a:tcPr anchor="ctr"/>
                </a:tc>
                <a:tc>
                  <a:txBody>
                    <a:bodyPr/>
                    <a:lstStyle/>
                    <a:p>
                      <a:pPr lvl="0" algn="ctr"/>
                      <a:r>
                        <a:rPr lang="en-US"/>
                        <a:t>8-20+ yrs</a:t>
                      </a:r>
                    </a:p>
                  </a:txBody>
                  <a:tcPr anchor="ctr"/>
                </a:tc>
                <a:extLst>
                  <a:ext uri="{0D108BD9-81ED-4DB2-BD59-A6C34878D82A}">
                    <a16:rowId xmlns:a16="http://schemas.microsoft.com/office/drawing/2014/main" val="1049432745"/>
                  </a:ext>
                </a:extLst>
              </a:tr>
              <a:tr h="661604">
                <a:tc>
                  <a:txBody>
                    <a:bodyPr/>
                    <a:lstStyle/>
                    <a:p>
                      <a:pPr lvl="0" algn="ctr"/>
                      <a:r>
                        <a:rPr lang="en-US"/>
                        <a:t>Dementia with Lewy Bodies</a:t>
                      </a:r>
                    </a:p>
                  </a:txBody>
                  <a:tcPr anchor="ctr"/>
                </a:tc>
                <a:tc>
                  <a:txBody>
                    <a:bodyPr/>
                    <a:lstStyle/>
                    <a:p>
                      <a:pPr lvl="0" algn="ctr"/>
                      <a:r>
                        <a:rPr lang="en-US" sz="1600" b="1"/>
                        <a:t>Visual hallucinations</a:t>
                      </a:r>
                    </a:p>
                    <a:p>
                      <a:pPr lvl="0" algn="ctr"/>
                      <a:r>
                        <a:rPr lang="en-US" sz="1600"/>
                        <a:t>Fluctuation in cognition</a:t>
                      </a:r>
                    </a:p>
                    <a:p>
                      <a:pPr lvl="0" algn="ctr"/>
                      <a:r>
                        <a:rPr lang="en-US" sz="1600"/>
                        <a:t>REM sleep behavior disorder</a:t>
                      </a:r>
                    </a:p>
                    <a:p>
                      <a:pPr lvl="0" algn="ctr"/>
                      <a:r>
                        <a:rPr lang="en-US" sz="1600"/>
                        <a:t>Neuroleptic sensitivity</a:t>
                      </a:r>
                    </a:p>
                  </a:txBody>
                  <a:tcPr anchor="ctr"/>
                </a:tc>
                <a:tc>
                  <a:txBody>
                    <a:bodyPr/>
                    <a:lstStyle/>
                    <a:p>
                      <a:pPr lvl="0" algn="ctr"/>
                      <a:r>
                        <a:rPr lang="en-US" sz="1600"/>
                        <a:t>Intracellular deposits of misfolded alpha-synuclein</a:t>
                      </a:r>
                    </a:p>
                  </a:txBody>
                  <a:tcPr anchor="ctr"/>
                </a:tc>
                <a:tc>
                  <a:txBody>
                    <a:bodyPr/>
                    <a:lstStyle/>
                    <a:p>
                      <a:pPr lvl="0" algn="ctr"/>
                      <a:r>
                        <a:rPr lang="en-US"/>
                        <a:t>Generally, 5-7 yrs</a:t>
                      </a:r>
                    </a:p>
                    <a:p>
                      <a:pPr lvl="0" algn="ctr"/>
                      <a:r>
                        <a:rPr lang="en-US"/>
                        <a:t>can range 2-20 yrs</a:t>
                      </a:r>
                    </a:p>
                  </a:txBody>
                  <a:tcPr anchor="ctr"/>
                </a:tc>
                <a:extLst>
                  <a:ext uri="{0D108BD9-81ED-4DB2-BD59-A6C34878D82A}">
                    <a16:rowId xmlns:a16="http://schemas.microsoft.com/office/drawing/2014/main" val="3564359328"/>
                  </a:ext>
                </a:extLst>
              </a:tr>
              <a:tr h="661604">
                <a:tc>
                  <a:txBody>
                    <a:bodyPr/>
                    <a:lstStyle/>
                    <a:p>
                      <a:pPr lvl="0" algn="ctr"/>
                      <a:r>
                        <a:rPr lang="en-US"/>
                        <a:t>Frontotemporal Dementia</a:t>
                      </a:r>
                    </a:p>
                  </a:txBody>
                  <a:tcPr anchor="ctr"/>
                </a:tc>
                <a:tc>
                  <a:txBody>
                    <a:bodyPr/>
                    <a:lstStyle/>
                    <a:p>
                      <a:pPr lvl="0" algn="ctr"/>
                      <a:r>
                        <a:rPr lang="en-US" sz="1600" b="1"/>
                        <a:t>Disinhibition, apathy, compulsive behavior </a:t>
                      </a:r>
                      <a:r>
                        <a:rPr lang="en-US" sz="1600"/>
                        <a:t>(BV)</a:t>
                      </a:r>
                    </a:p>
                    <a:p>
                      <a:pPr lvl="0" algn="ctr"/>
                      <a:r>
                        <a:rPr lang="en-US" sz="1600" b="1"/>
                        <a:t>Gradual language dysfunction </a:t>
                      </a:r>
                      <a:r>
                        <a:rPr lang="en-US" sz="1600"/>
                        <a:t>(PPA)</a:t>
                      </a:r>
                    </a:p>
                  </a:txBody>
                  <a:tcPr anchor="ctr"/>
                </a:tc>
                <a:tc>
                  <a:txBody>
                    <a:bodyPr/>
                    <a:lstStyle/>
                    <a:p>
                      <a:pPr lvl="0" algn="ctr"/>
                      <a:r>
                        <a:rPr lang="en-US" sz="1600"/>
                        <a:t>Atrophy of frontal and temporal lobes</a:t>
                      </a:r>
                    </a:p>
                    <a:p>
                      <a:pPr lvl="0" algn="ctr"/>
                      <a:r>
                        <a:rPr lang="en-US" sz="1600"/>
                        <a:t>Hyperphosphorylated tau protein</a:t>
                      </a:r>
                    </a:p>
                  </a:txBody>
                  <a:tcPr anchor="ctr"/>
                </a:tc>
                <a:tc>
                  <a:txBody>
                    <a:bodyPr/>
                    <a:lstStyle/>
                    <a:p>
                      <a:pPr lvl="0" algn="ctr"/>
                      <a:r>
                        <a:rPr lang="en-US"/>
                        <a:t>Generally, 7-13 yrs</a:t>
                      </a:r>
                    </a:p>
                    <a:p>
                      <a:pPr lvl="0" algn="ctr"/>
                      <a:r>
                        <a:rPr lang="en-US"/>
                        <a:t>can vary significantly</a:t>
                      </a:r>
                    </a:p>
                  </a:txBody>
                  <a:tcPr anchor="ctr"/>
                </a:tc>
                <a:extLst>
                  <a:ext uri="{0D108BD9-81ED-4DB2-BD59-A6C34878D82A}">
                    <a16:rowId xmlns:a16="http://schemas.microsoft.com/office/drawing/2014/main" val="2050534287"/>
                  </a:ext>
                </a:extLst>
              </a:tr>
              <a:tr h="661604">
                <a:tc>
                  <a:txBody>
                    <a:bodyPr/>
                    <a:lstStyle/>
                    <a:p>
                      <a:pPr lvl="0" algn="ctr"/>
                      <a:r>
                        <a:rPr lang="en-US"/>
                        <a:t>Vascular Dementia</a:t>
                      </a:r>
                    </a:p>
                  </a:txBody>
                  <a:tcPr anchor="ctr"/>
                </a:tc>
                <a:tc>
                  <a:txBody>
                    <a:bodyPr/>
                    <a:lstStyle/>
                    <a:p>
                      <a:pPr lvl="0" algn="ctr"/>
                      <a:r>
                        <a:rPr lang="en-US" sz="1600" b="1"/>
                        <a:t>Impaired executive function and complex attention </a:t>
                      </a:r>
                    </a:p>
                    <a:p>
                      <a:pPr lvl="0" algn="ctr"/>
                      <a:r>
                        <a:rPr lang="en-US" sz="1600"/>
                        <a:t>Symptoms vary depending on location</a:t>
                      </a:r>
                    </a:p>
                  </a:txBody>
                  <a:tcPr anchor="ctr"/>
                </a:tc>
                <a:tc>
                  <a:txBody>
                    <a:bodyPr/>
                    <a:lstStyle/>
                    <a:p>
                      <a:pPr lvl="0" algn="ctr"/>
                      <a:r>
                        <a:rPr lang="en-US" sz="1600"/>
                        <a:t>Large and small vessel disease</a:t>
                      </a:r>
                    </a:p>
                    <a:p>
                      <a:pPr lvl="0" algn="ctr"/>
                      <a:r>
                        <a:rPr lang="en-US" sz="1600"/>
                        <a:t>Chronic progressive white matter disease</a:t>
                      </a:r>
                    </a:p>
                    <a:p>
                      <a:pPr lvl="0" algn="ctr"/>
                      <a:r>
                        <a:rPr lang="en-US" sz="1600"/>
                        <a:t>Prior infarcts</a:t>
                      </a:r>
                    </a:p>
                  </a:txBody>
                  <a:tcPr anchor="ctr"/>
                </a:tc>
                <a:tc>
                  <a:txBody>
                    <a:bodyPr/>
                    <a:lstStyle/>
                    <a:p>
                      <a:pPr lvl="0" algn="ctr"/>
                      <a:r>
                        <a:rPr lang="en-US"/>
                        <a:t>Generally, 5 yrs</a:t>
                      </a:r>
                    </a:p>
                    <a:p>
                      <a:pPr lvl="0" algn="ctr"/>
                      <a:r>
                        <a:rPr lang="en-US"/>
                        <a:t>can vary</a:t>
                      </a:r>
                    </a:p>
                  </a:txBody>
                  <a:tcPr anchor="ctr"/>
                </a:tc>
                <a:extLst>
                  <a:ext uri="{0D108BD9-81ED-4DB2-BD59-A6C34878D82A}">
                    <a16:rowId xmlns:a16="http://schemas.microsoft.com/office/drawing/2014/main" val="2063892065"/>
                  </a:ext>
                </a:extLst>
              </a:tr>
            </a:tbl>
          </a:graphicData>
        </a:graphic>
      </p:graphicFrame>
      <p:pic>
        <p:nvPicPr>
          <p:cNvPr id="4" name="Picture 2">
            <a:extLst>
              <a:ext uri="{FF2B5EF4-FFF2-40B4-BE49-F238E27FC236}">
                <a16:creationId xmlns:a16="http://schemas.microsoft.com/office/drawing/2014/main" id="{B97D3056-1F21-8754-8C7C-786748B12550}"/>
              </a:ext>
            </a:extLst>
          </p:cNvPr>
          <p:cNvPicPr>
            <a:picLocks noChangeAspect="1"/>
          </p:cNvPicPr>
          <p:nvPr/>
        </p:nvPicPr>
        <p:blipFill>
          <a:blip r:embed="rId3"/>
          <a:stretch>
            <a:fillRect/>
          </a:stretch>
        </p:blipFill>
        <p:spPr>
          <a:xfrm>
            <a:off x="9901040" y="6601602"/>
            <a:ext cx="1828800" cy="225555"/>
          </a:xfrm>
          <a:prstGeom prst="rect">
            <a:avLst/>
          </a:prstGeom>
          <a:noFill/>
          <a:ln cap="flat">
            <a:noFill/>
          </a:ln>
        </p:spPr>
      </p:pic>
      <p:pic>
        <p:nvPicPr>
          <p:cNvPr id="5" name="Picture 4">
            <a:extLst>
              <a:ext uri="{FF2B5EF4-FFF2-40B4-BE49-F238E27FC236}">
                <a16:creationId xmlns:a16="http://schemas.microsoft.com/office/drawing/2014/main" id="{227931CB-AFD6-CBB7-B6D1-70DB026CF102}"/>
              </a:ext>
            </a:extLst>
          </p:cNvPr>
          <p:cNvPicPr>
            <a:picLocks noChangeAspect="1"/>
          </p:cNvPicPr>
          <p:nvPr/>
        </p:nvPicPr>
        <p:blipFill>
          <a:blip r:embed="rId4"/>
          <a:stretch>
            <a:fillRect/>
          </a:stretch>
        </p:blipFill>
        <p:spPr>
          <a:xfrm>
            <a:off x="457200" y="6182624"/>
            <a:ext cx="1116967" cy="837956"/>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BA511-49D4-EF87-FFAD-13A62E462815}"/>
              </a:ext>
            </a:extLst>
          </p:cNvPr>
          <p:cNvSpPr txBox="1">
            <a:spLocks noGrp="1"/>
          </p:cNvSpPr>
          <p:nvPr>
            <p:ph type="title"/>
          </p:nvPr>
        </p:nvSpPr>
        <p:spPr>
          <a:xfrm>
            <a:off x="1524003" y="643124"/>
            <a:ext cx="9144000" cy="917444"/>
          </a:xfrm>
          <a:prstGeom prst="rect">
            <a:avLst/>
          </a:prstGeom>
          <a:noFill/>
          <a:ln>
            <a:noFill/>
          </a:ln>
        </p:spPr>
        <p:txBody>
          <a:bodyPr vert="horz" wrap="square" lIns="91440" tIns="45720" rIns="91440" bIns="45720" anchor="b" anchorCtr="1" compatLnSpc="1">
            <a:noAutofit/>
          </a:bodyPr>
          <a:lstStyle/>
          <a:p>
            <a:pPr lvl="0" algn="ctr"/>
            <a:r>
              <a:rPr lang="en-US" sz="4000"/>
              <a:t>Types of dementia</a:t>
            </a:r>
          </a:p>
        </p:txBody>
      </p:sp>
      <p:sp>
        <p:nvSpPr>
          <p:cNvPr id="3" name="Subtitle 2">
            <a:extLst>
              <a:ext uri="{FF2B5EF4-FFF2-40B4-BE49-F238E27FC236}">
                <a16:creationId xmlns:a16="http://schemas.microsoft.com/office/drawing/2014/main" id="{839EEF12-20B4-0B24-987B-6F8609AC67C5}"/>
              </a:ext>
            </a:extLst>
          </p:cNvPr>
          <p:cNvSpPr txBox="1">
            <a:spLocks noGrp="1"/>
          </p:cNvSpPr>
          <p:nvPr>
            <p:ph type="subTitle" idx="4294967295"/>
          </p:nvPr>
        </p:nvSpPr>
        <p:spPr>
          <a:xfrm>
            <a:off x="426723" y="1582104"/>
            <a:ext cx="5669280" cy="2052315"/>
          </a:xfrm>
        </p:spPr>
        <p:txBody>
          <a:bodyPr anchor="t">
            <a:noAutofit/>
          </a:bodyPr>
          <a:lstStyle/>
          <a:p>
            <a:pPr marL="285750" lvl="0" indent="-285750">
              <a:buFont typeface="Arial" pitchFamily="34"/>
              <a:buChar char="•"/>
            </a:pPr>
            <a:r>
              <a:rPr lang="en-US"/>
              <a:t>Alzheimer’s</a:t>
            </a:r>
          </a:p>
          <a:p>
            <a:pPr marL="285750" lvl="0" indent="-285750">
              <a:buFont typeface="Arial" pitchFamily="34"/>
              <a:buChar char="•"/>
            </a:pPr>
            <a:r>
              <a:rPr lang="en-US"/>
              <a:t>Vascular Dementia</a:t>
            </a:r>
          </a:p>
          <a:p>
            <a:pPr marL="742950" lvl="1" indent="-285750">
              <a:spcBef>
                <a:spcPts val="500"/>
              </a:spcBef>
              <a:buFont typeface="Arial" pitchFamily="34"/>
              <a:buChar char="•"/>
            </a:pPr>
            <a:r>
              <a:rPr lang="en-US" sz="2000"/>
              <a:t>Most Preventable – Blockage in the Arteries</a:t>
            </a:r>
          </a:p>
          <a:p>
            <a:pPr marL="285750" lvl="0" indent="-285750">
              <a:buFont typeface="Arial" pitchFamily="34"/>
              <a:buChar char="•"/>
            </a:pPr>
            <a:r>
              <a:rPr lang="en-US"/>
              <a:t>Lewy Body Dementia</a:t>
            </a:r>
          </a:p>
          <a:p>
            <a:pPr marL="742950" lvl="1" indent="-285750">
              <a:spcBef>
                <a:spcPts val="500"/>
              </a:spcBef>
              <a:buFont typeface="Arial" pitchFamily="34"/>
              <a:buChar char="•"/>
            </a:pPr>
            <a:r>
              <a:rPr lang="en-US" sz="2000"/>
              <a:t>One of the most misdiagnosed</a:t>
            </a:r>
          </a:p>
          <a:p>
            <a:pPr marL="742950" lvl="1" indent="-285750">
              <a:spcBef>
                <a:spcPts val="500"/>
              </a:spcBef>
              <a:buFont typeface="Arial" pitchFamily="34"/>
              <a:buChar char="•"/>
            </a:pPr>
            <a:r>
              <a:rPr lang="en-US" sz="2000"/>
              <a:t>One dose of Haldol can kill them</a:t>
            </a:r>
          </a:p>
          <a:p>
            <a:pPr marL="285750" lvl="0" indent="-285750">
              <a:buFont typeface="Arial" pitchFamily="34"/>
              <a:buChar char="•"/>
            </a:pPr>
            <a:r>
              <a:rPr lang="en-US"/>
              <a:t>Frontotemporal Degeneration</a:t>
            </a:r>
          </a:p>
          <a:p>
            <a:pPr marL="742950" lvl="1" indent="-285750">
              <a:spcBef>
                <a:spcPts val="500"/>
              </a:spcBef>
              <a:buFont typeface="Arial" pitchFamily="34"/>
              <a:buChar char="•"/>
            </a:pPr>
            <a:r>
              <a:rPr lang="en-US" sz="2000"/>
              <a:t>Other most misdiagnosed</a:t>
            </a:r>
          </a:p>
          <a:p>
            <a:pPr marL="285750" lvl="0" indent="-285750">
              <a:buFont typeface="Arial" pitchFamily="34"/>
              <a:buChar char="•"/>
            </a:pPr>
            <a:r>
              <a:rPr lang="en-US"/>
              <a:t>Parkinson’s Dementia</a:t>
            </a:r>
          </a:p>
          <a:p>
            <a:pPr marL="742950" lvl="1" indent="-285750">
              <a:spcBef>
                <a:spcPts val="500"/>
              </a:spcBef>
              <a:buFont typeface="Arial" pitchFamily="34"/>
              <a:buChar char="•"/>
            </a:pPr>
            <a:r>
              <a:rPr lang="en-US" sz="2000"/>
              <a:t>Overlap with Lewy Body Dementia</a:t>
            </a:r>
          </a:p>
          <a:p>
            <a:pPr marL="285750" lvl="0" indent="-285750">
              <a:buFont typeface="Arial" pitchFamily="34"/>
              <a:buChar char="•"/>
            </a:pPr>
            <a:r>
              <a:rPr lang="en-US"/>
              <a:t>Mixed Dementia</a:t>
            </a:r>
          </a:p>
          <a:p>
            <a:pPr marL="285750" lvl="0" indent="-285750">
              <a:buFont typeface="Arial" pitchFamily="34"/>
              <a:buChar char="•"/>
            </a:pPr>
            <a:r>
              <a:rPr lang="en-US"/>
              <a:t>Posterior Cortical Atrophy</a:t>
            </a:r>
          </a:p>
        </p:txBody>
      </p:sp>
      <p:sp>
        <p:nvSpPr>
          <p:cNvPr id="4" name="TextBox 2">
            <a:extLst>
              <a:ext uri="{FF2B5EF4-FFF2-40B4-BE49-F238E27FC236}">
                <a16:creationId xmlns:a16="http://schemas.microsoft.com/office/drawing/2014/main" id="{15CDF5A0-CE13-4955-7D97-E48997AD3FD7}"/>
              </a:ext>
            </a:extLst>
          </p:cNvPr>
          <p:cNvSpPr txBox="1"/>
          <p:nvPr/>
        </p:nvSpPr>
        <p:spPr>
          <a:xfrm>
            <a:off x="6096003" y="1582104"/>
            <a:ext cx="6096003" cy="4398126"/>
          </a:xfrm>
          <a:prstGeom prst="rect">
            <a:avLst/>
          </a:prstGeom>
          <a:noFill/>
          <a:ln cap="flat">
            <a:noFill/>
          </a:ln>
        </p:spPr>
        <p:txBody>
          <a:bodyPr vert="horz" wrap="square" lIns="91440" tIns="45720" rIns="91440" bIns="45720" anchor="t" anchorCtr="0" compatLnSpc="1">
            <a:spAutoFit/>
          </a:bodyPr>
          <a:lstStyle/>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Alcoholic Dementia</a:t>
            </a:r>
          </a:p>
          <a:p>
            <a:pPr marL="742950" marR="0" lvl="1" indent="-285750" algn="l" defTabSz="457200" rtl="0" fontAlgn="auto" hangingPunct="1">
              <a:lnSpc>
                <a:spcPct val="100000"/>
              </a:lnSpc>
              <a:spcBef>
                <a:spcPts val="5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2000" b="0" i="0" u="none" strike="noStrike" kern="1200" cap="none" spc="0" baseline="0">
                <a:solidFill>
                  <a:srgbClr val="404040"/>
                </a:solidFill>
                <a:uFillTx/>
                <a:latin typeface="Gill Sans MT"/>
              </a:rPr>
              <a:t>Excessive drinking which leads to deficiency in B vitamin absorption</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Huntington’s Disease</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Traumatic Brain Injury</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Creutzfeldt-Jakob</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Wenicke-Korsakoff</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Pick’s Disease</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Childhood Dementia –Sanfilippo</a:t>
            </a:r>
          </a:p>
          <a:p>
            <a:pPr marL="742950" marR="0" lvl="1"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Over 100 types of childhood dementia</a:t>
            </a:r>
          </a:p>
          <a:p>
            <a:pPr marL="285750" marR="0" lvl="0" indent="-285750" algn="l" defTabSz="457200" rtl="0" fontAlgn="auto" hangingPunct="1">
              <a:lnSpc>
                <a:spcPct val="100000"/>
              </a:lnSpc>
              <a:spcBef>
                <a:spcPts val="400"/>
              </a:spcBef>
              <a:spcAft>
                <a:spcPts val="600"/>
              </a:spcAft>
              <a:buClr>
                <a:srgbClr val="ED8428"/>
              </a:buClr>
              <a:buSzPct val="92000"/>
              <a:buFont typeface="Arial" pitchFamily="34"/>
              <a:buChar char="•"/>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Gill Sans MT"/>
              </a:rPr>
              <a:t>Over 400 Types of Dementia</a:t>
            </a:r>
          </a:p>
        </p:txBody>
      </p:sp>
      <p:pic>
        <p:nvPicPr>
          <p:cNvPr id="5" name="Picture 4">
            <a:extLst>
              <a:ext uri="{FF2B5EF4-FFF2-40B4-BE49-F238E27FC236}">
                <a16:creationId xmlns:a16="http://schemas.microsoft.com/office/drawing/2014/main" id="{3B579BD6-1524-8FFD-C9D9-3B720EB1526B}"/>
              </a:ext>
            </a:extLst>
          </p:cNvPr>
          <p:cNvPicPr>
            <a:picLocks noChangeAspect="1"/>
          </p:cNvPicPr>
          <p:nvPr/>
        </p:nvPicPr>
        <p:blipFill>
          <a:blip r:embed="rId3"/>
          <a:stretch>
            <a:fillRect/>
          </a:stretch>
        </p:blipFill>
        <p:spPr>
          <a:xfrm>
            <a:off x="10094976" y="6465256"/>
            <a:ext cx="1828800" cy="225555"/>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CE9-C7C8-9C81-900C-208309A12F23}"/>
              </a:ext>
            </a:extLst>
          </p:cNvPr>
          <p:cNvSpPr txBox="1">
            <a:spLocks noGrp="1"/>
          </p:cNvSpPr>
          <p:nvPr>
            <p:ph type="title"/>
          </p:nvPr>
        </p:nvSpPr>
        <p:spPr>
          <a:xfrm>
            <a:off x="1524003" y="747887"/>
            <a:ext cx="9144000" cy="919264"/>
          </a:xfrm>
          <a:prstGeom prst="rect">
            <a:avLst/>
          </a:prstGeom>
          <a:noFill/>
          <a:ln>
            <a:noFill/>
          </a:ln>
        </p:spPr>
        <p:txBody>
          <a:bodyPr vert="horz" wrap="square" lIns="91440" tIns="45720" rIns="91440" bIns="45720" anchor="b" anchorCtr="1" compatLnSpc="1">
            <a:noAutofit/>
          </a:bodyPr>
          <a:lstStyle/>
          <a:p>
            <a:pPr lvl="0" algn="ctr"/>
            <a:r>
              <a:rPr lang="en-US" sz="4000"/>
              <a:t>Dementia Truths</a:t>
            </a:r>
          </a:p>
        </p:txBody>
      </p:sp>
      <p:sp>
        <p:nvSpPr>
          <p:cNvPr id="3" name="Subtitle 2">
            <a:extLst>
              <a:ext uri="{FF2B5EF4-FFF2-40B4-BE49-F238E27FC236}">
                <a16:creationId xmlns:a16="http://schemas.microsoft.com/office/drawing/2014/main" id="{61A997F5-B328-D59D-CD87-21378F6F46F9}"/>
              </a:ext>
            </a:extLst>
          </p:cNvPr>
          <p:cNvSpPr txBox="1">
            <a:spLocks noGrp="1"/>
          </p:cNvSpPr>
          <p:nvPr>
            <p:ph type="subTitle" idx="4294967295"/>
          </p:nvPr>
        </p:nvSpPr>
        <p:spPr>
          <a:xfrm>
            <a:off x="1524003" y="2026374"/>
            <a:ext cx="9144000" cy="3225692"/>
          </a:xfrm>
        </p:spPr>
        <p:txBody>
          <a:bodyPr anchor="t">
            <a:noAutofit/>
          </a:bodyPr>
          <a:lstStyle/>
          <a:p>
            <a:pPr marL="342900" lvl="0" indent="-342900">
              <a:spcBef>
                <a:spcPts val="600"/>
              </a:spcBef>
              <a:buFont typeface="Gill Sans MT"/>
              <a:buAutoNum type="arabicPeriod"/>
            </a:pPr>
            <a:r>
              <a:rPr lang="en-US" sz="2400"/>
              <a:t>It is not a part of normal aging</a:t>
            </a:r>
          </a:p>
          <a:p>
            <a:pPr marL="342900" lvl="0" indent="-342900">
              <a:spcBef>
                <a:spcPts val="600"/>
              </a:spcBef>
              <a:buFont typeface="Gill Sans MT"/>
              <a:buAutoNum type="arabicPeriod"/>
            </a:pPr>
            <a:r>
              <a:rPr lang="en-US" sz="2400"/>
              <a:t>It is chronic and cannot be fixed</a:t>
            </a:r>
          </a:p>
          <a:p>
            <a:pPr marL="342900" lvl="0" indent="-342900">
              <a:spcBef>
                <a:spcPts val="600"/>
              </a:spcBef>
              <a:buFont typeface="Gill Sans MT"/>
              <a:buAutoNum type="arabicPeriod"/>
            </a:pPr>
            <a:r>
              <a:rPr lang="en-US" sz="2400"/>
              <a:t>It is progressive and will get worse</a:t>
            </a:r>
          </a:p>
          <a:p>
            <a:pPr marL="342900" lvl="0" indent="-342900">
              <a:spcBef>
                <a:spcPts val="600"/>
              </a:spcBef>
              <a:buFont typeface="Gill Sans MT"/>
              <a:buAutoNum type="arabicPeriod"/>
            </a:pPr>
            <a:r>
              <a:rPr lang="en-US" sz="2400"/>
              <a:t>It is terminal</a:t>
            </a:r>
          </a:p>
          <a:p>
            <a:pPr marL="342900" lvl="0" indent="-342900">
              <a:spcBef>
                <a:spcPts val="600"/>
              </a:spcBef>
              <a:buFont typeface="Gill Sans MT"/>
              <a:buAutoNum type="arabicPeriod"/>
            </a:pPr>
            <a:r>
              <a:rPr lang="en-US" sz="2400"/>
              <a:t>Early diagnosis and treatment CAN help manage symptoms</a:t>
            </a:r>
          </a:p>
          <a:p>
            <a:pPr marL="342900" lvl="0" indent="-342900">
              <a:spcBef>
                <a:spcPts val="600"/>
              </a:spcBef>
              <a:buFont typeface="Gill Sans MT"/>
              <a:buAutoNum type="arabicPeriod"/>
            </a:pPr>
            <a:r>
              <a:rPr lang="en-US" sz="2400"/>
              <a:t>Some dementia-like symptoms may be reversible: depression, vitamin deficiencies, medication side effects, can mimic dementia and may be treatable</a:t>
            </a:r>
          </a:p>
          <a:p>
            <a:pPr marL="342900" lvl="0" indent="-342900">
              <a:buFont typeface="Gill Sans MT"/>
              <a:buAutoNum type="arabicPeriod"/>
            </a:pPr>
            <a:endParaRPr lang="en-US"/>
          </a:p>
        </p:txBody>
      </p:sp>
      <p:pic>
        <p:nvPicPr>
          <p:cNvPr id="4" name="Picture 1">
            <a:extLst>
              <a:ext uri="{FF2B5EF4-FFF2-40B4-BE49-F238E27FC236}">
                <a16:creationId xmlns:a16="http://schemas.microsoft.com/office/drawing/2014/main" id="{25B2AFE4-68FA-CD8D-F96C-395A0BFD1136}"/>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5" name="Picture 3">
            <a:extLst>
              <a:ext uri="{FF2B5EF4-FFF2-40B4-BE49-F238E27FC236}">
                <a16:creationId xmlns:a16="http://schemas.microsoft.com/office/drawing/2014/main" id="{2F1266C8-7F8C-9324-3D85-C0AB71FEFAE9}"/>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itle 25">
            <a:extLst>
              <a:ext uri="{FF2B5EF4-FFF2-40B4-BE49-F238E27FC236}">
                <a16:creationId xmlns:a16="http://schemas.microsoft.com/office/drawing/2014/main" id="{3758EB40-53B3-24E2-0246-56EB95B84D21}"/>
              </a:ext>
            </a:extLst>
          </p:cNvPr>
          <p:cNvSpPr txBox="1">
            <a:spLocks noGrp="1"/>
          </p:cNvSpPr>
          <p:nvPr>
            <p:ph type="title"/>
          </p:nvPr>
        </p:nvSpPr>
        <p:spPr>
          <a:xfrm>
            <a:off x="6108219" y="741358"/>
            <a:ext cx="5626577" cy="1286222"/>
          </a:xfrm>
          <a:prstGeom prst="rect">
            <a:avLst/>
          </a:prstGeom>
          <a:noFill/>
          <a:ln>
            <a:noFill/>
          </a:ln>
        </p:spPr>
        <p:txBody>
          <a:bodyPr vert="horz" wrap="square" lIns="91440" tIns="45720" rIns="91440" bIns="45720" anchor="b" anchorCtr="0" compatLnSpc="1">
            <a:noAutofit/>
          </a:bodyPr>
          <a:lstStyle/>
          <a:p>
            <a:pPr lvl="0"/>
            <a:r>
              <a:rPr lang="en-US" sz="3200"/>
              <a:t>Back to Mindset</a:t>
            </a:r>
          </a:p>
        </p:txBody>
      </p:sp>
      <p:sp>
        <p:nvSpPr>
          <p:cNvPr id="3" name="Content Placeholder 32">
            <a:extLst>
              <a:ext uri="{FF2B5EF4-FFF2-40B4-BE49-F238E27FC236}">
                <a16:creationId xmlns:a16="http://schemas.microsoft.com/office/drawing/2014/main" id="{B9026DEC-EAEF-81F9-57CF-FD888416702F}"/>
              </a:ext>
            </a:extLst>
          </p:cNvPr>
          <p:cNvSpPr txBox="1">
            <a:spLocks noGrp="1"/>
          </p:cNvSpPr>
          <p:nvPr>
            <p:ph type="body" idx="4294967295"/>
          </p:nvPr>
        </p:nvSpPr>
        <p:spPr>
          <a:xfrm>
            <a:off x="6106162" y="2235195"/>
            <a:ext cx="5628634" cy="4188710"/>
          </a:xfrm>
        </p:spPr>
        <p:txBody>
          <a:bodyPr anchor="t"/>
          <a:lstStyle/>
          <a:p>
            <a:pPr marL="305437" lvl="0" indent="-305437">
              <a:spcBef>
                <a:spcPts val="700"/>
              </a:spcBef>
            </a:pPr>
            <a:r>
              <a:rPr lang="en-US" sz="2800">
                <a:solidFill>
                  <a:srgbClr val="3D3D3D"/>
                </a:solidFill>
              </a:rPr>
              <a:t>It is NOT all about loss</a:t>
            </a:r>
            <a:endParaRPr lang="en-US" sz="2000">
              <a:solidFill>
                <a:srgbClr val="3D3D3D"/>
              </a:solidFill>
            </a:endParaRPr>
          </a:p>
          <a:p>
            <a:pPr marL="305437" lvl="0" indent="-305437">
              <a:spcBef>
                <a:spcPts val="700"/>
              </a:spcBef>
            </a:pPr>
            <a:r>
              <a:rPr lang="en-US" sz="2800">
                <a:solidFill>
                  <a:srgbClr val="3D3D3D"/>
                </a:solidFill>
              </a:rPr>
              <a:t>“Behaviors” do not come out of nowhere</a:t>
            </a:r>
            <a:endParaRPr lang="en-US" sz="2000">
              <a:solidFill>
                <a:srgbClr val="3D3D3D"/>
              </a:solidFill>
            </a:endParaRPr>
          </a:p>
          <a:p>
            <a:pPr marL="305437" lvl="0" indent="-305437">
              <a:spcBef>
                <a:spcPts val="700"/>
              </a:spcBef>
            </a:pPr>
            <a:r>
              <a:rPr lang="en-US" sz="2800">
                <a:solidFill>
                  <a:srgbClr val="3D3D3D"/>
                </a:solidFill>
              </a:rPr>
              <a:t>It does not just affect the person living with the disease</a:t>
            </a:r>
          </a:p>
          <a:p>
            <a:pPr marL="305437" lvl="0" indent="-305437">
              <a:spcBef>
                <a:spcPts val="500"/>
              </a:spcBef>
            </a:pPr>
            <a:endParaRPr lang="en-US" sz="2000">
              <a:solidFill>
                <a:srgbClr val="3D3D3D"/>
              </a:solidFill>
            </a:endParaRPr>
          </a:p>
        </p:txBody>
      </p:sp>
      <p:pic>
        <p:nvPicPr>
          <p:cNvPr id="4" name="Picture 2">
            <a:extLst>
              <a:ext uri="{FF2B5EF4-FFF2-40B4-BE49-F238E27FC236}">
                <a16:creationId xmlns:a16="http://schemas.microsoft.com/office/drawing/2014/main" id="{B7B47A7D-2577-F557-01E4-E04011CBEDA8}"/>
              </a:ext>
            </a:extLst>
          </p:cNvPr>
          <p:cNvPicPr>
            <a:picLocks noChangeAspect="1"/>
          </p:cNvPicPr>
          <p:nvPr/>
        </p:nvPicPr>
        <p:blipFill>
          <a:blip r:embed="rId3"/>
          <a:stretch>
            <a:fillRect/>
          </a:stretch>
        </p:blipFill>
        <p:spPr>
          <a:xfrm>
            <a:off x="9905996" y="6311133"/>
            <a:ext cx="1828800" cy="225555"/>
          </a:xfrm>
          <a:prstGeom prst="rect">
            <a:avLst/>
          </a:prstGeom>
          <a:noFill/>
          <a:ln cap="flat">
            <a:noFill/>
          </a:ln>
        </p:spPr>
      </p:pic>
      <p:pic>
        <p:nvPicPr>
          <p:cNvPr id="5" name="Picture Placeholder 5" descr="An old person smiling at camera&#10;&#10;AI-generated content may be incorrect.">
            <a:extLst>
              <a:ext uri="{FF2B5EF4-FFF2-40B4-BE49-F238E27FC236}">
                <a16:creationId xmlns:a16="http://schemas.microsoft.com/office/drawing/2014/main" id="{4F25EFC1-3080-C7EC-C911-E34B17744D9C}"/>
              </a:ext>
            </a:extLst>
          </p:cNvPr>
          <p:cNvPicPr>
            <a:picLocks noGrp="1" noChangeAspect="1"/>
          </p:cNvPicPr>
          <p:nvPr>
            <p:ph type="pic" idx="4294967295"/>
          </p:nvPr>
        </p:nvPicPr>
        <p:blipFill>
          <a:blip r:embed="rId4"/>
          <a:srcRect l="15758" r="15758"/>
          <a:stretch>
            <a:fillRect/>
          </a:stretch>
        </p:blipFill>
        <p:spPr>
          <a:xfrm>
            <a:off x="457200" y="761686"/>
            <a:ext cx="5171444" cy="5662229"/>
          </a:xfrm>
          <a:solidFill>
            <a:srgbClr val="E6C46D"/>
          </a:solid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3617-D464-054E-AC73-645DEFF9CA7C}"/>
              </a:ext>
            </a:extLst>
          </p:cNvPr>
          <p:cNvSpPr txBox="1">
            <a:spLocks noGrp="1"/>
          </p:cNvSpPr>
          <p:nvPr>
            <p:ph type="title"/>
          </p:nvPr>
        </p:nvSpPr>
        <p:spPr>
          <a:xfrm>
            <a:off x="356341" y="3475341"/>
            <a:ext cx="3609584" cy="2201856"/>
          </a:xfrm>
          <a:prstGeom prst="rect">
            <a:avLst/>
          </a:prstGeom>
          <a:noFill/>
          <a:ln>
            <a:noFill/>
          </a:ln>
        </p:spPr>
        <p:txBody>
          <a:bodyPr vert="horz" wrap="square" lIns="91440" tIns="182880" rIns="91440" bIns="182880" anchor="ctr" anchorCtr="0" compatLnSpc="1">
            <a:noAutofit/>
          </a:bodyPr>
          <a:lstStyle/>
          <a:p>
            <a:pPr lvl="0"/>
            <a:r>
              <a:rPr lang="en-US" sz="5400"/>
              <a:t>Resonate</a:t>
            </a:r>
            <a:br>
              <a:rPr lang="en-US" sz="5400"/>
            </a:br>
            <a:r>
              <a:rPr lang="en-US" sz="5400"/>
              <a:t>Card</a:t>
            </a:r>
          </a:p>
        </p:txBody>
      </p:sp>
      <p:sp>
        <p:nvSpPr>
          <p:cNvPr id="3" name="Content Placeholder 9">
            <a:extLst>
              <a:ext uri="{FF2B5EF4-FFF2-40B4-BE49-F238E27FC236}">
                <a16:creationId xmlns:a16="http://schemas.microsoft.com/office/drawing/2014/main" id="{2FC53A3C-7D12-31D0-71A3-3A9B422771DD}"/>
              </a:ext>
            </a:extLst>
          </p:cNvPr>
          <p:cNvSpPr txBox="1">
            <a:spLocks noGrp="1"/>
          </p:cNvSpPr>
          <p:nvPr>
            <p:ph type="body" idx="4294967295"/>
          </p:nvPr>
        </p:nvSpPr>
        <p:spPr>
          <a:xfrm>
            <a:off x="4846365" y="3297052"/>
            <a:ext cx="6249283" cy="3440484"/>
          </a:xfrm>
        </p:spPr>
        <p:txBody>
          <a:bodyPr/>
          <a:lstStyle/>
          <a:p>
            <a:pPr marL="283464" lvl="0" indent="-283464">
              <a:spcBef>
                <a:spcPts val="600"/>
              </a:spcBef>
              <a:buFont typeface="Arial" pitchFamily="34"/>
              <a:buChar char="•"/>
            </a:pPr>
            <a:r>
              <a:rPr lang="en-US" sz="2400"/>
              <a:t>DO NOT LOOK AT THE BACK OF YOUR CARD</a:t>
            </a:r>
          </a:p>
          <a:p>
            <a:pPr marL="283464" lvl="0" indent="-283464">
              <a:spcBef>
                <a:spcPts val="600"/>
              </a:spcBef>
              <a:buFont typeface="Arial" pitchFamily="34"/>
              <a:buChar char="•"/>
            </a:pPr>
            <a:r>
              <a:rPr lang="en-US" sz="2400"/>
              <a:t>Pick up your card and place the back hidden against your stomach</a:t>
            </a:r>
          </a:p>
          <a:p>
            <a:pPr marL="283464" lvl="0" indent="-283464">
              <a:spcBef>
                <a:spcPts val="600"/>
              </a:spcBef>
              <a:buFont typeface="Arial" pitchFamily="34"/>
              <a:buChar char="•"/>
            </a:pPr>
            <a:r>
              <a:rPr lang="en-US" sz="2400"/>
              <a:t>Everyone stand in a large circle with what resonates with you showing the group</a:t>
            </a:r>
          </a:p>
        </p:txBody>
      </p:sp>
      <p:pic>
        <p:nvPicPr>
          <p:cNvPr id="4" name="Picture 3">
            <a:extLst>
              <a:ext uri="{FF2B5EF4-FFF2-40B4-BE49-F238E27FC236}">
                <a16:creationId xmlns:a16="http://schemas.microsoft.com/office/drawing/2014/main" id="{A335F7FE-653F-7E90-C9B3-E958CF758289}"/>
              </a:ext>
            </a:extLst>
          </p:cNvPr>
          <p:cNvPicPr>
            <a:picLocks noChangeAspect="1"/>
          </p:cNvPicPr>
          <p:nvPr/>
        </p:nvPicPr>
        <p:blipFill>
          <a:blip r:embed="rId3"/>
          <a:stretch>
            <a:fillRect/>
          </a:stretch>
        </p:blipFill>
        <p:spPr>
          <a:xfrm>
            <a:off x="9895837" y="6386407"/>
            <a:ext cx="1828800" cy="225555"/>
          </a:xfrm>
          <a:prstGeom prst="rect">
            <a:avLst/>
          </a:prstGeom>
          <a:noFill/>
          <a:ln cap="flat">
            <a:noFill/>
          </a:ln>
        </p:spPr>
      </p:pic>
      <p:pic>
        <p:nvPicPr>
          <p:cNvPr id="5" name="Picture 4">
            <a:extLst>
              <a:ext uri="{FF2B5EF4-FFF2-40B4-BE49-F238E27FC236}">
                <a16:creationId xmlns:a16="http://schemas.microsoft.com/office/drawing/2014/main" id="{D5461C8D-EF88-154E-ECBA-01167143DD0F}"/>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sp>
        <p:nvSpPr>
          <p:cNvPr id="6" name="Rectangle 6">
            <a:extLst>
              <a:ext uri="{FF2B5EF4-FFF2-40B4-BE49-F238E27FC236}">
                <a16:creationId xmlns:a16="http://schemas.microsoft.com/office/drawing/2014/main" id="{ACEEBC37-A56B-F1A4-65B1-3946DBCB41BD}"/>
              </a:ext>
            </a:extLst>
          </p:cNvPr>
          <p:cNvSpPr/>
          <p:nvPr/>
        </p:nvSpPr>
        <p:spPr>
          <a:xfrm>
            <a:off x="1620197" y="754709"/>
            <a:ext cx="1939954"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ED8428"/>
                </a:solidFill>
                <a:effectLst>
                  <a:outerShdw dist="19048" dir="2700000">
                    <a:srgbClr val="000000"/>
                  </a:outerShdw>
                </a:effectLst>
                <a:uFillTx/>
                <a:latin typeface="Gill Sans MT"/>
              </a:rPr>
              <a:t>Often Hot</a:t>
            </a:r>
          </a:p>
        </p:txBody>
      </p:sp>
      <p:sp>
        <p:nvSpPr>
          <p:cNvPr id="7" name="Rectangle 7">
            <a:extLst>
              <a:ext uri="{FF2B5EF4-FFF2-40B4-BE49-F238E27FC236}">
                <a16:creationId xmlns:a16="http://schemas.microsoft.com/office/drawing/2014/main" id="{7B955486-DD8A-BBAB-545A-01B2058229BC}"/>
              </a:ext>
            </a:extLst>
          </p:cNvPr>
          <p:cNvSpPr/>
          <p:nvPr/>
        </p:nvSpPr>
        <p:spPr>
          <a:xfrm>
            <a:off x="8848913" y="717858"/>
            <a:ext cx="2093838"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ED8428"/>
                </a:solidFill>
                <a:effectLst>
                  <a:outerShdw dist="19048" dir="2700000">
                    <a:srgbClr val="000000"/>
                  </a:outerShdw>
                </a:effectLst>
                <a:uFillTx/>
                <a:latin typeface="Gill Sans MT"/>
              </a:rPr>
              <a:t>Often Cold</a:t>
            </a:r>
          </a:p>
        </p:txBody>
      </p:sp>
      <p:sp>
        <p:nvSpPr>
          <p:cNvPr id="8" name="Rectangle 10">
            <a:extLst>
              <a:ext uri="{FF2B5EF4-FFF2-40B4-BE49-F238E27FC236}">
                <a16:creationId xmlns:a16="http://schemas.microsoft.com/office/drawing/2014/main" id="{063260E7-5AD2-E136-B014-4CCB2EBFCB7E}"/>
              </a:ext>
            </a:extLst>
          </p:cNvPr>
          <p:cNvSpPr/>
          <p:nvPr/>
        </p:nvSpPr>
        <p:spPr>
          <a:xfrm>
            <a:off x="4339202" y="2554925"/>
            <a:ext cx="6097758"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537685"/>
                </a:solidFill>
                <a:uFillTx/>
                <a:latin typeface="Gill Sans MT"/>
              </a:rPr>
              <a:t>Talks Out Loud When Thinking</a:t>
            </a:r>
          </a:p>
        </p:txBody>
      </p:sp>
      <p:sp>
        <p:nvSpPr>
          <p:cNvPr id="9" name="Rectangle 11">
            <a:extLst>
              <a:ext uri="{FF2B5EF4-FFF2-40B4-BE49-F238E27FC236}">
                <a16:creationId xmlns:a16="http://schemas.microsoft.com/office/drawing/2014/main" id="{4984C76E-1C53-AF48-1AB9-0773EFCDA806}"/>
              </a:ext>
            </a:extLst>
          </p:cNvPr>
          <p:cNvSpPr/>
          <p:nvPr/>
        </p:nvSpPr>
        <p:spPr>
          <a:xfrm>
            <a:off x="4335371" y="1010466"/>
            <a:ext cx="4513542"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537685"/>
                </a:solidFill>
                <a:uFillTx/>
                <a:latin typeface="Gill Sans MT"/>
              </a:rPr>
              <a:t>Does Not Like Change</a:t>
            </a:r>
          </a:p>
        </p:txBody>
      </p:sp>
      <p:sp>
        <p:nvSpPr>
          <p:cNvPr id="10" name="Rectangle 12">
            <a:extLst>
              <a:ext uri="{FF2B5EF4-FFF2-40B4-BE49-F238E27FC236}">
                <a16:creationId xmlns:a16="http://schemas.microsoft.com/office/drawing/2014/main" id="{6D8B4B7B-5973-E7B2-165E-900151B13832}"/>
              </a:ext>
            </a:extLst>
          </p:cNvPr>
          <p:cNvSpPr/>
          <p:nvPr/>
        </p:nvSpPr>
        <p:spPr>
          <a:xfrm>
            <a:off x="5182608" y="1782695"/>
            <a:ext cx="5627629"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ED8428"/>
                </a:solidFill>
                <a:effectLst>
                  <a:outerShdw dist="25402" dir="5400000">
                    <a:srgbClr val="6E747A"/>
                  </a:outerShdw>
                </a:effectLst>
                <a:uFillTx/>
                <a:latin typeface="Gill Sans MT"/>
              </a:rPr>
              <a:t>Introvert Who Likes To Be Alone</a:t>
            </a:r>
          </a:p>
        </p:txBody>
      </p:sp>
      <p:sp>
        <p:nvSpPr>
          <p:cNvPr id="11" name="Rectangle 13">
            <a:extLst>
              <a:ext uri="{FF2B5EF4-FFF2-40B4-BE49-F238E27FC236}">
                <a16:creationId xmlns:a16="http://schemas.microsoft.com/office/drawing/2014/main" id="{0B6A1F48-B162-3F43-1D96-C8CA7600BA0F}"/>
              </a:ext>
            </a:extLst>
          </p:cNvPr>
          <p:cNvSpPr/>
          <p:nvPr/>
        </p:nvSpPr>
        <p:spPr>
          <a:xfrm>
            <a:off x="802459" y="1635404"/>
            <a:ext cx="2952030"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537685"/>
                </a:solidFill>
                <a:uFillTx/>
                <a:latin typeface="Gill Sans MT"/>
              </a:rPr>
              <a:t>Likes Outdoor</a:t>
            </a:r>
          </a:p>
        </p:txBody>
      </p:sp>
      <p:sp>
        <p:nvSpPr>
          <p:cNvPr id="12" name="Rectangle 14">
            <a:extLst>
              <a:ext uri="{FF2B5EF4-FFF2-40B4-BE49-F238E27FC236}">
                <a16:creationId xmlns:a16="http://schemas.microsoft.com/office/drawing/2014/main" id="{45B7905C-8165-B205-2F59-ABC5B8762B98}"/>
              </a:ext>
            </a:extLst>
          </p:cNvPr>
          <p:cNvSpPr/>
          <p:nvPr/>
        </p:nvSpPr>
        <p:spPr>
          <a:xfrm>
            <a:off x="1320933" y="2593256"/>
            <a:ext cx="1781260" cy="584777"/>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ED8428"/>
                </a:solidFill>
                <a:effectLst>
                  <a:outerShdw dist="19048" dir="2700000">
                    <a:srgbClr val="000000"/>
                  </a:outerShdw>
                </a:effectLst>
                <a:uFillTx/>
                <a:latin typeface="Gill Sans MT"/>
              </a:rPr>
              <a:t>Collector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0F43446-D506-281B-174B-3ECF88A1FFEA}"/>
              </a:ext>
            </a:extLst>
          </p:cNvPr>
          <p:cNvPicPr>
            <a:picLocks noChangeAspect="1"/>
          </p:cNvPicPr>
          <p:nvPr/>
        </p:nvPicPr>
        <p:blipFill>
          <a:blip r:embed="rId3"/>
          <a:stretch>
            <a:fillRect/>
          </a:stretch>
        </p:blipFill>
        <p:spPr>
          <a:xfrm>
            <a:off x="10094976" y="6465256"/>
            <a:ext cx="1828800" cy="225555"/>
          </a:xfrm>
          <a:prstGeom prst="rect">
            <a:avLst/>
          </a:prstGeom>
          <a:noFill/>
          <a:ln cap="flat">
            <a:noFill/>
          </a:ln>
        </p:spPr>
      </p:pic>
      <p:sp>
        <p:nvSpPr>
          <p:cNvPr id="3" name="TextBox 2">
            <a:extLst>
              <a:ext uri="{FF2B5EF4-FFF2-40B4-BE49-F238E27FC236}">
                <a16:creationId xmlns:a16="http://schemas.microsoft.com/office/drawing/2014/main" id="{B1DB6E4B-A0E8-53D2-D2AD-C14187C1FE53}"/>
              </a:ext>
            </a:extLst>
          </p:cNvPr>
          <p:cNvSpPr txBox="1"/>
          <p:nvPr/>
        </p:nvSpPr>
        <p:spPr>
          <a:xfrm>
            <a:off x="770628" y="5759567"/>
            <a:ext cx="5748064"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Positron Emission Tomography (PET) Alzheimer's Disease Progression vs. Normal Brains Normal Early Alzheimer's Late Alzheimer's Child 000 G.</a:t>
            </a:r>
          </a:p>
        </p:txBody>
      </p:sp>
      <p:pic>
        <p:nvPicPr>
          <p:cNvPr id="4" name="Picture 3" descr="A screenshot of a computer screen&#10;&#10;AI-generated content may be incorrect.">
            <a:extLst>
              <a:ext uri="{FF2B5EF4-FFF2-40B4-BE49-F238E27FC236}">
                <a16:creationId xmlns:a16="http://schemas.microsoft.com/office/drawing/2014/main" id="{C774EEAC-CEE8-5B35-13E5-7013981CE89E}"/>
              </a:ext>
            </a:extLst>
          </p:cNvPr>
          <p:cNvPicPr>
            <a:picLocks noChangeAspect="1"/>
          </p:cNvPicPr>
          <p:nvPr/>
        </p:nvPicPr>
        <p:blipFill>
          <a:blip r:embed="rId4"/>
          <a:stretch>
            <a:fillRect/>
          </a:stretch>
        </p:blipFill>
        <p:spPr>
          <a:xfrm>
            <a:off x="2857948" y="817080"/>
            <a:ext cx="6490475" cy="4763758"/>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1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109671E-C659-0282-6815-7D645F3E3296}"/>
              </a:ext>
            </a:extLst>
          </p:cNvPr>
          <p:cNvPicPr>
            <a:picLocks noChangeAspect="1"/>
          </p:cNvPicPr>
          <p:nvPr/>
        </p:nvPicPr>
        <p:blipFill>
          <a:blip r:embed="rId3"/>
          <a:stretch>
            <a:fillRect/>
          </a:stretch>
        </p:blipFill>
        <p:spPr>
          <a:xfrm>
            <a:off x="10094976" y="6465256"/>
            <a:ext cx="1828800" cy="225555"/>
          </a:xfrm>
          <a:prstGeom prst="rect">
            <a:avLst/>
          </a:prstGeom>
          <a:noFill/>
          <a:ln cap="flat">
            <a:noFill/>
          </a:ln>
        </p:spPr>
      </p:pic>
      <p:sp>
        <p:nvSpPr>
          <p:cNvPr id="3" name="TextBox 8">
            <a:extLst>
              <a:ext uri="{FF2B5EF4-FFF2-40B4-BE49-F238E27FC236}">
                <a16:creationId xmlns:a16="http://schemas.microsoft.com/office/drawing/2014/main" id="{DE09966C-BCAA-A2F3-0676-B6397418474A}"/>
              </a:ext>
            </a:extLst>
          </p:cNvPr>
          <p:cNvSpPr txBox="1"/>
          <p:nvPr/>
        </p:nvSpPr>
        <p:spPr>
          <a:xfrm>
            <a:off x="268220" y="5767477"/>
            <a:ext cx="6096003" cy="92333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“PET/CT in Neurology: Transforming Epilepsy &amp; Dementia Care.” </a:t>
            </a:r>
            <a:r>
              <a:rPr lang="en-US" sz="1800" b="0" i="1" u="none" strike="noStrike" kern="1200" cap="none" spc="0" baseline="0">
                <a:solidFill>
                  <a:srgbClr val="000000"/>
                </a:solidFill>
                <a:uFillTx/>
                <a:latin typeface="Gill Sans MT"/>
              </a:rPr>
              <a:t>Akumin</a:t>
            </a:r>
            <a:r>
              <a:rPr lang="en-US" sz="1800" b="0" i="0" u="none" strike="noStrike" kern="1200" cap="none" spc="0" baseline="0">
                <a:solidFill>
                  <a:srgbClr val="000000"/>
                </a:solidFill>
                <a:uFillTx/>
                <a:latin typeface="Gill Sans MT"/>
              </a:rPr>
              <a:t>, akumin.com/health/pet-ct-in-neurology/. Accessed 3 June 2025. </a:t>
            </a:r>
          </a:p>
        </p:txBody>
      </p:sp>
      <p:pic>
        <p:nvPicPr>
          <p:cNvPr id="4" name="Picture 10">
            <a:extLst>
              <a:ext uri="{FF2B5EF4-FFF2-40B4-BE49-F238E27FC236}">
                <a16:creationId xmlns:a16="http://schemas.microsoft.com/office/drawing/2014/main" id="{232EBA26-23B4-598A-18BE-68AFD62075C7}"/>
              </a:ext>
            </a:extLst>
          </p:cNvPr>
          <p:cNvPicPr>
            <a:picLocks noChangeAspect="1"/>
          </p:cNvPicPr>
          <p:nvPr/>
        </p:nvPicPr>
        <p:blipFill>
          <a:blip r:embed="rId4"/>
          <a:stretch>
            <a:fillRect/>
          </a:stretch>
        </p:blipFill>
        <p:spPr>
          <a:xfrm>
            <a:off x="1946903" y="1243529"/>
            <a:ext cx="8298198" cy="4370932"/>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19">
    <p:bg>
      <p:bgPr>
        <a:solidFill>
          <a:srgbClr val="FFFFFF"/>
        </a:solidFill>
        <a:effectLst/>
      </p:bgPr>
    </p:bg>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637FABC6-0B67-0037-9E6A-69EEDF2FBCF2}"/>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0">
            <a:extLst>
              <a:ext uri="{FF2B5EF4-FFF2-40B4-BE49-F238E27FC236}">
                <a16:creationId xmlns:a16="http://schemas.microsoft.com/office/drawing/2014/main" id="{F16ABA75-C722-D981-110E-247D7C2A2E39}"/>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2">
            <a:extLst>
              <a:ext uri="{FF2B5EF4-FFF2-40B4-BE49-F238E27FC236}">
                <a16:creationId xmlns:a16="http://schemas.microsoft.com/office/drawing/2014/main" id="{0C546E6A-CC01-74D5-9812-4469E6105D78}"/>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4">
            <a:extLst>
              <a:ext uri="{FF2B5EF4-FFF2-40B4-BE49-F238E27FC236}">
                <a16:creationId xmlns:a16="http://schemas.microsoft.com/office/drawing/2014/main" id="{7945D535-EC79-E11C-04EF-0DE4ED4F214A}"/>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6">
            <a:extLst>
              <a:ext uri="{FF2B5EF4-FFF2-40B4-BE49-F238E27FC236}">
                <a16:creationId xmlns:a16="http://schemas.microsoft.com/office/drawing/2014/main" id="{84E32C14-D4C4-F228-61B7-223101B58AC6}"/>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3" descr="A group of women packing food&#10;&#10;AI-generated content may be incorrect.">
            <a:extLst>
              <a:ext uri="{FF2B5EF4-FFF2-40B4-BE49-F238E27FC236}">
                <a16:creationId xmlns:a16="http://schemas.microsoft.com/office/drawing/2014/main" id="{99AC5FE6-60C8-40E5-D9E7-2BC640871B5D}"/>
              </a:ext>
            </a:extLst>
          </p:cNvPr>
          <p:cNvPicPr>
            <a:picLocks noChangeAspect="1"/>
          </p:cNvPicPr>
          <p:nvPr/>
        </p:nvPicPr>
        <p:blipFill>
          <a:blip r:embed="rId3"/>
          <a:srcRect l="6106" r="-1" b="-1"/>
          <a:stretch>
            <a:fillRect/>
          </a:stretch>
        </p:blipFill>
        <p:spPr>
          <a:xfrm>
            <a:off x="453304" y="457200"/>
            <a:ext cx="7588889" cy="5899653"/>
          </a:xfrm>
          <a:prstGeom prst="rect">
            <a:avLst/>
          </a:prstGeom>
          <a:noFill/>
          <a:ln cap="flat">
            <a:noFill/>
          </a:ln>
        </p:spPr>
      </p:pic>
      <p:sp>
        <p:nvSpPr>
          <p:cNvPr id="8" name="Rectangle 48">
            <a:extLst>
              <a:ext uri="{FF2B5EF4-FFF2-40B4-BE49-F238E27FC236}">
                <a16:creationId xmlns:a16="http://schemas.microsoft.com/office/drawing/2014/main" id="{DF5DF95D-08E7-F743-D5AD-78779464ADBE}"/>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7F32FEC7-E77C-A587-87C4-6217ED633FCA}"/>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What Is Dementia</a:t>
            </a:r>
            <a:br>
              <a:rPr lang="en-US" sz="3600">
                <a:solidFill>
                  <a:srgbClr val="FFFFFF"/>
                </a:solidFill>
              </a:rPr>
            </a:br>
            <a:r>
              <a:rPr lang="en-US" sz="3600">
                <a:solidFill>
                  <a:srgbClr val="FFFFFF"/>
                </a:solidFill>
              </a:rPr>
              <a:t>Debrief</a:t>
            </a:r>
          </a:p>
        </p:txBody>
      </p:sp>
      <p:sp>
        <p:nvSpPr>
          <p:cNvPr id="10" name="Rectangle 50">
            <a:extLst>
              <a:ext uri="{FF2B5EF4-FFF2-40B4-BE49-F238E27FC236}">
                <a16:creationId xmlns:a16="http://schemas.microsoft.com/office/drawing/2014/main" id="{53CDBA03-322C-30FB-04DC-B7A149402185}"/>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65C3F813-4AA3-040F-E410-381396B25523}"/>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428D-BD17-6D33-C295-FD56E50FF049}"/>
              </a:ext>
            </a:extLst>
          </p:cNvPr>
          <p:cNvSpPr txBox="1">
            <a:spLocks noGrp="1"/>
          </p:cNvSpPr>
          <p:nvPr>
            <p:ph type="title"/>
          </p:nvPr>
        </p:nvSpPr>
        <p:spPr>
          <a:xfrm>
            <a:off x="436882" y="493840"/>
            <a:ext cx="3799834" cy="784984"/>
          </a:xfrm>
          <a:prstGeom prst="rect">
            <a:avLst/>
          </a:prstGeom>
          <a:noFill/>
          <a:ln>
            <a:noFill/>
          </a:ln>
        </p:spPr>
        <p:txBody>
          <a:bodyPr vert="horz" wrap="square" lIns="91440" tIns="45720" rIns="91440" bIns="45720" anchor="b" anchorCtr="0" compatLnSpc="1">
            <a:noAutofit/>
          </a:bodyPr>
          <a:lstStyle/>
          <a:p>
            <a:pPr lvl="0"/>
            <a:r>
              <a:rPr lang="en-US" sz="3200"/>
              <a:t>Getting Started</a:t>
            </a:r>
          </a:p>
        </p:txBody>
      </p:sp>
      <p:sp>
        <p:nvSpPr>
          <p:cNvPr id="3" name="Subtitle 2">
            <a:extLst>
              <a:ext uri="{FF2B5EF4-FFF2-40B4-BE49-F238E27FC236}">
                <a16:creationId xmlns:a16="http://schemas.microsoft.com/office/drawing/2014/main" id="{00BA53C7-6144-ABC2-5583-12A851DCDA3D}"/>
              </a:ext>
            </a:extLst>
          </p:cNvPr>
          <p:cNvSpPr txBox="1">
            <a:spLocks noGrp="1"/>
          </p:cNvSpPr>
          <p:nvPr>
            <p:ph type="subTitle" idx="4294967295"/>
          </p:nvPr>
        </p:nvSpPr>
        <p:spPr>
          <a:xfrm>
            <a:off x="436882" y="1649979"/>
            <a:ext cx="3606795" cy="2271076"/>
          </a:xfrm>
        </p:spPr>
        <p:txBody>
          <a:bodyPr anchor="t">
            <a:noAutofit/>
          </a:bodyPr>
          <a:lstStyle/>
          <a:p>
            <a:pPr marL="285750" lvl="0" indent="-285750">
              <a:spcBef>
                <a:spcPts val="600"/>
              </a:spcBef>
              <a:buFont typeface="Arial" pitchFamily="34"/>
              <a:buChar char="•"/>
            </a:pPr>
            <a:r>
              <a:rPr lang="en-US" sz="2400"/>
              <a:t>Sign In / Pre-Survey Completed</a:t>
            </a:r>
          </a:p>
          <a:p>
            <a:pPr marL="285750" lvl="0" indent="-285750">
              <a:spcBef>
                <a:spcPts val="600"/>
              </a:spcBef>
              <a:buFont typeface="Arial" pitchFamily="34"/>
              <a:buChar char="•"/>
            </a:pPr>
            <a:r>
              <a:rPr lang="en-US" sz="2400"/>
              <a:t>2 Resonate Cards</a:t>
            </a:r>
          </a:p>
          <a:p>
            <a:pPr marL="285750" lvl="0" indent="-285750">
              <a:spcBef>
                <a:spcPts val="600"/>
              </a:spcBef>
              <a:buFont typeface="Arial" pitchFamily="34"/>
              <a:buChar char="•"/>
            </a:pPr>
            <a:r>
              <a:rPr lang="en-US" sz="2400"/>
              <a:t>Please take care of your needs</a:t>
            </a:r>
            <a:r>
              <a:rPr lang="en-US"/>
              <a:t> </a:t>
            </a:r>
          </a:p>
          <a:p>
            <a:pPr marL="742950" lvl="1" indent="-285750" algn="ctr">
              <a:buFont typeface="Arial" pitchFamily="34"/>
              <a:buChar char="•"/>
            </a:pPr>
            <a:r>
              <a:rPr lang="en-US"/>
              <a:t>Drink/Stand Up/ Restroom/ Other</a:t>
            </a:r>
          </a:p>
        </p:txBody>
      </p:sp>
      <p:pic>
        <p:nvPicPr>
          <p:cNvPr id="4" name="Picture Placeholder 20">
            <a:extLst>
              <a:ext uri="{FF2B5EF4-FFF2-40B4-BE49-F238E27FC236}">
                <a16:creationId xmlns:a16="http://schemas.microsoft.com/office/drawing/2014/main" id="{6CB1D333-7964-4B61-1BC8-B5EA60484D34}"/>
              </a:ext>
            </a:extLst>
          </p:cNvPr>
          <p:cNvPicPr>
            <a:picLocks noGrp="1" noChangeAspect="1"/>
          </p:cNvPicPr>
          <p:nvPr>
            <p:ph type="pic" idx="4294967295"/>
          </p:nvPr>
        </p:nvPicPr>
        <p:blipFill>
          <a:blip r:embed="rId3"/>
          <a:srcRect l="6141" r="6141"/>
          <a:stretch>
            <a:fillRect/>
          </a:stretch>
        </p:blipFill>
        <p:spPr>
          <a:xfrm>
            <a:off x="4236716" y="650238"/>
            <a:ext cx="7518397" cy="5713921"/>
          </a:xfrm>
          <a:solidFill>
            <a:srgbClr val="E6C46D"/>
          </a:solidFill>
        </p:spPr>
      </p:pic>
      <p:pic>
        <p:nvPicPr>
          <p:cNvPr id="5" name="Picture 4">
            <a:extLst>
              <a:ext uri="{FF2B5EF4-FFF2-40B4-BE49-F238E27FC236}">
                <a16:creationId xmlns:a16="http://schemas.microsoft.com/office/drawing/2014/main" id="{3100242A-F772-5B2B-96F5-7F57285B5158}"/>
              </a:ext>
            </a:extLst>
          </p:cNvPr>
          <p:cNvPicPr>
            <a:picLocks noChangeAspect="1"/>
          </p:cNvPicPr>
          <p:nvPr/>
        </p:nvPicPr>
        <p:blipFill>
          <a:blip r:embed="rId4"/>
          <a:stretch>
            <a:fillRect/>
          </a:stretch>
        </p:blipFill>
        <p:spPr>
          <a:xfrm>
            <a:off x="9926314" y="6520558"/>
            <a:ext cx="1828800" cy="225555"/>
          </a:xfrm>
          <a:prstGeom prst="rect">
            <a:avLst/>
          </a:prstGeom>
          <a:noFill/>
          <a:ln cap="flat">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58">
    <p:bg>
      <p:bgPr>
        <a:solidFill>
          <a:srgbClr val="FFFFFF"/>
        </a:solidFill>
        <a:effectLst/>
      </p:bgPr>
    </p:bg>
    <p:spTree>
      <p:nvGrpSpPr>
        <p:cNvPr id="1" name=""/>
        <p:cNvGrpSpPr/>
        <p:nvPr/>
      </p:nvGrpSpPr>
      <p:grpSpPr>
        <a:xfrm>
          <a:off x="0" y="0"/>
          <a:ext cx="0" cy="0"/>
          <a:chOff x="0" y="0"/>
          <a:chExt cx="0" cy="0"/>
        </a:xfrm>
      </p:grpSpPr>
      <p:sp>
        <p:nvSpPr>
          <p:cNvPr id="2" name="Rectangle 64">
            <a:extLst>
              <a:ext uri="{FF2B5EF4-FFF2-40B4-BE49-F238E27FC236}">
                <a16:creationId xmlns:a16="http://schemas.microsoft.com/office/drawing/2014/main" id="{38FA6A15-D3C2-9C34-651F-D9208D598CE3}"/>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66">
            <a:extLst>
              <a:ext uri="{FF2B5EF4-FFF2-40B4-BE49-F238E27FC236}">
                <a16:creationId xmlns:a16="http://schemas.microsoft.com/office/drawing/2014/main" id="{8613B1B5-4328-5A67-F88C-38D7833EB9E3}"/>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68">
            <a:extLst>
              <a:ext uri="{FF2B5EF4-FFF2-40B4-BE49-F238E27FC236}">
                <a16:creationId xmlns:a16="http://schemas.microsoft.com/office/drawing/2014/main" id="{A2626BCD-237E-5769-2001-FE2265A7894D}"/>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70">
            <a:extLst>
              <a:ext uri="{FF2B5EF4-FFF2-40B4-BE49-F238E27FC236}">
                <a16:creationId xmlns:a16="http://schemas.microsoft.com/office/drawing/2014/main" id="{7A44FF3D-775E-3731-F664-6D209AF24176}"/>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72">
            <a:extLst>
              <a:ext uri="{FF2B5EF4-FFF2-40B4-BE49-F238E27FC236}">
                <a16:creationId xmlns:a16="http://schemas.microsoft.com/office/drawing/2014/main" id="{7FB3DE96-03D2-7678-F31D-8B99C2530212}"/>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7" descr="A person holding a donut&#10;&#10;AI-generated content may be incorrect.">
            <a:extLst>
              <a:ext uri="{FF2B5EF4-FFF2-40B4-BE49-F238E27FC236}">
                <a16:creationId xmlns:a16="http://schemas.microsoft.com/office/drawing/2014/main" id="{373396F9-D6D7-E435-4BBE-165601C862C0}"/>
              </a:ext>
            </a:extLst>
          </p:cNvPr>
          <p:cNvPicPr>
            <a:picLocks noChangeAspect="1"/>
          </p:cNvPicPr>
          <p:nvPr/>
        </p:nvPicPr>
        <p:blipFill>
          <a:blip r:embed="rId3"/>
          <a:srcRect l="15430" r="6427" b="-2"/>
          <a:stretch>
            <a:fillRect/>
          </a:stretch>
        </p:blipFill>
        <p:spPr>
          <a:xfrm>
            <a:off x="453304" y="457200"/>
            <a:ext cx="7588889" cy="5899653"/>
          </a:xfrm>
          <a:prstGeom prst="rect">
            <a:avLst/>
          </a:prstGeom>
          <a:noFill/>
          <a:ln cap="flat">
            <a:noFill/>
          </a:ln>
        </p:spPr>
      </p:pic>
      <p:sp>
        <p:nvSpPr>
          <p:cNvPr id="8" name="Rectangle 74">
            <a:extLst>
              <a:ext uri="{FF2B5EF4-FFF2-40B4-BE49-F238E27FC236}">
                <a16:creationId xmlns:a16="http://schemas.microsoft.com/office/drawing/2014/main" id="{486CE013-3F23-853D-2E2A-18F0ED3F7423}"/>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7E2656AF-F6F8-7B49-0537-BC3DBB5D5EFB}"/>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How does dementia affect the brain</a:t>
            </a:r>
          </a:p>
        </p:txBody>
      </p:sp>
      <p:sp>
        <p:nvSpPr>
          <p:cNvPr id="10" name="Rectangle 76">
            <a:extLst>
              <a:ext uri="{FF2B5EF4-FFF2-40B4-BE49-F238E27FC236}">
                <a16:creationId xmlns:a16="http://schemas.microsoft.com/office/drawing/2014/main" id="{4F25508E-935F-8EB6-5490-8671E2698633}"/>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28B47C70-F979-03AD-A0CC-7415599F85D4}"/>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64">
    <p:bg>
      <p:bgPr>
        <a:solidFill>
          <a:srgbClr val="FFFFFF"/>
        </a:solidFill>
        <a:effectLst/>
      </p:bgPr>
    </p:bg>
    <p:spTree>
      <p:nvGrpSpPr>
        <p:cNvPr id="1" name=""/>
        <p:cNvGrpSpPr/>
        <p:nvPr/>
      </p:nvGrpSpPr>
      <p:grpSpPr>
        <a:xfrm>
          <a:off x="0" y="0"/>
          <a:ext cx="0" cy="0"/>
          <a:chOff x="0" y="0"/>
          <a:chExt cx="0" cy="0"/>
        </a:xfrm>
      </p:grpSpPr>
      <p:sp>
        <p:nvSpPr>
          <p:cNvPr id="2" name="Rectangle 45">
            <a:extLst>
              <a:ext uri="{FF2B5EF4-FFF2-40B4-BE49-F238E27FC236}">
                <a16:creationId xmlns:a16="http://schemas.microsoft.com/office/drawing/2014/main" id="{85ABE726-D86E-FF73-6F2B-E24F6EE3CD1D}"/>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7">
            <a:extLst>
              <a:ext uri="{FF2B5EF4-FFF2-40B4-BE49-F238E27FC236}">
                <a16:creationId xmlns:a16="http://schemas.microsoft.com/office/drawing/2014/main" id="{7F9E1B91-F457-BBE0-1FE1-20CFCA85D081}"/>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9">
            <a:extLst>
              <a:ext uri="{FF2B5EF4-FFF2-40B4-BE49-F238E27FC236}">
                <a16:creationId xmlns:a16="http://schemas.microsoft.com/office/drawing/2014/main" id="{9393162A-3683-B8EE-E378-428CC6C1FA10}"/>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51">
            <a:extLst>
              <a:ext uri="{FF2B5EF4-FFF2-40B4-BE49-F238E27FC236}">
                <a16:creationId xmlns:a16="http://schemas.microsoft.com/office/drawing/2014/main" id="{0629DA1D-7188-E0D3-2C15-46F73BE207B7}"/>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53">
            <a:extLst>
              <a:ext uri="{FF2B5EF4-FFF2-40B4-BE49-F238E27FC236}">
                <a16:creationId xmlns:a16="http://schemas.microsoft.com/office/drawing/2014/main" id="{925AFA06-4828-91CC-4F21-BC0ABF61913A}"/>
              </a:ext>
              <a:ext uri="{C183D7F6-B498-43B3-948B-1728B52AA6E4}">
                <adec:decorative xmlns:adec="http://schemas.microsoft.com/office/drawing/2017/decorative" val="1"/>
              </a:ext>
            </a:extLst>
          </p:cNvPr>
          <p:cNvSpPr>
            <a:spLocks noMove="1" noResize="1"/>
          </p:cNvSpPr>
          <p:nvPr/>
        </p:nvSpPr>
        <p:spPr>
          <a:xfrm>
            <a:off x="446528" y="457200"/>
            <a:ext cx="5609386" cy="95253"/>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7" name="Rectangle 55">
            <a:extLst>
              <a:ext uri="{FF2B5EF4-FFF2-40B4-BE49-F238E27FC236}">
                <a16:creationId xmlns:a16="http://schemas.microsoft.com/office/drawing/2014/main" id="{94E93409-63A0-04F9-E1B1-656830856A60}"/>
              </a:ext>
              <a:ext uri="{C183D7F6-B498-43B3-948B-1728B52AA6E4}">
                <adec:decorative xmlns:adec="http://schemas.microsoft.com/office/drawing/2017/decorative" val="1"/>
              </a:ext>
            </a:extLst>
          </p:cNvPr>
          <p:cNvSpPr>
            <a:spLocks noMove="1" noResize="1"/>
          </p:cNvSpPr>
          <p:nvPr/>
        </p:nvSpPr>
        <p:spPr>
          <a:xfrm>
            <a:off x="6149038" y="453825"/>
            <a:ext cx="5596429" cy="98371"/>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8" name="Picture 1">
            <a:extLst>
              <a:ext uri="{FF2B5EF4-FFF2-40B4-BE49-F238E27FC236}">
                <a16:creationId xmlns:a16="http://schemas.microsoft.com/office/drawing/2014/main" id="{A5292A29-459D-915F-82DD-F5966EA97660}"/>
              </a:ext>
            </a:extLst>
          </p:cNvPr>
          <p:cNvPicPr>
            <a:picLocks noChangeAspect="1"/>
          </p:cNvPicPr>
          <p:nvPr/>
        </p:nvPicPr>
        <p:blipFill>
          <a:blip r:embed="rId3"/>
          <a:stretch>
            <a:fillRect/>
          </a:stretch>
        </p:blipFill>
        <p:spPr>
          <a:xfrm>
            <a:off x="282759" y="5790721"/>
            <a:ext cx="1423208" cy="1067406"/>
          </a:xfrm>
          <a:prstGeom prst="rect">
            <a:avLst/>
          </a:prstGeom>
          <a:noFill/>
          <a:ln cap="flat">
            <a:noFill/>
          </a:ln>
        </p:spPr>
      </p:pic>
      <p:pic>
        <p:nvPicPr>
          <p:cNvPr id="9" name="Picture 7">
            <a:extLst>
              <a:ext uri="{FF2B5EF4-FFF2-40B4-BE49-F238E27FC236}">
                <a16:creationId xmlns:a16="http://schemas.microsoft.com/office/drawing/2014/main" id="{13211EED-88B9-ADA7-6AED-2FE0F51571CB}"/>
              </a:ext>
            </a:extLst>
          </p:cNvPr>
          <p:cNvPicPr>
            <a:picLocks noChangeAspect="1"/>
          </p:cNvPicPr>
          <p:nvPr/>
        </p:nvPicPr>
        <p:blipFill>
          <a:blip r:embed="rId4"/>
          <a:stretch>
            <a:fillRect/>
          </a:stretch>
        </p:blipFill>
        <p:spPr>
          <a:xfrm>
            <a:off x="2979224" y="608204"/>
            <a:ext cx="6345049" cy="6186418"/>
          </a:xfrm>
          <a:prstGeom prst="rect">
            <a:avLst/>
          </a:prstGeom>
          <a:noFill/>
          <a:ln cap="flat">
            <a:noFill/>
          </a:ln>
        </p:spPr>
      </p:pic>
      <p:pic>
        <p:nvPicPr>
          <p:cNvPr id="10" name="Picture 3">
            <a:extLst>
              <a:ext uri="{FF2B5EF4-FFF2-40B4-BE49-F238E27FC236}">
                <a16:creationId xmlns:a16="http://schemas.microsoft.com/office/drawing/2014/main" id="{65043BA5-2334-5D9F-2C8B-4443B5E5236C}"/>
              </a:ext>
            </a:extLst>
          </p:cNvPr>
          <p:cNvPicPr>
            <a:picLocks noChangeAspect="1"/>
          </p:cNvPicPr>
          <p:nvPr/>
        </p:nvPicPr>
        <p:blipFill>
          <a:blip r:embed="rId5"/>
          <a:stretch>
            <a:fillRect/>
          </a:stretch>
        </p:blipFill>
        <p:spPr>
          <a:xfrm>
            <a:off x="9753593" y="6325389"/>
            <a:ext cx="1828800" cy="225555"/>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FDFFC1-DB9B-23B3-D9F7-3145E3ADC20D}"/>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470459B9-48ED-8CC2-F65B-5CCC397798A5}"/>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
        <p:nvSpPr>
          <p:cNvPr id="4" name="Subtitle 6">
            <a:extLst>
              <a:ext uri="{FF2B5EF4-FFF2-40B4-BE49-F238E27FC236}">
                <a16:creationId xmlns:a16="http://schemas.microsoft.com/office/drawing/2014/main" id="{8F9AB630-8B94-E69D-9471-DC043DFAEE18}"/>
              </a:ext>
            </a:extLst>
          </p:cNvPr>
          <p:cNvSpPr txBox="1">
            <a:spLocks noGrp="1"/>
          </p:cNvSpPr>
          <p:nvPr>
            <p:ph type="subTitle" idx="4294967295"/>
          </p:nvPr>
        </p:nvSpPr>
        <p:spPr>
          <a:xfrm>
            <a:off x="7958663" y="1260966"/>
            <a:ext cx="3623730" cy="828601"/>
          </a:xfrm>
        </p:spPr>
        <p:txBody>
          <a:bodyPr anchor="t">
            <a:noAutofit/>
          </a:bodyPr>
          <a:lstStyle/>
          <a:p>
            <a:pPr marL="0" lvl="0" indent="0" algn="ctr">
              <a:spcBef>
                <a:spcPts val="500"/>
              </a:spcBef>
              <a:buNone/>
            </a:pPr>
            <a:r>
              <a:rPr lang="en-US" sz="2000"/>
              <a:t>A few common conditions that affect the Frontal Lobe include:</a:t>
            </a:r>
          </a:p>
          <a:p>
            <a:pPr marL="285750" lvl="0" indent="-285750">
              <a:spcBef>
                <a:spcPts val="500"/>
              </a:spcBef>
              <a:buFont typeface="Arial" pitchFamily="34"/>
              <a:buChar char="•"/>
            </a:pPr>
            <a:r>
              <a:rPr lang="en-US" sz="2000"/>
              <a:t>Alzheimer’s</a:t>
            </a:r>
          </a:p>
          <a:p>
            <a:pPr marL="285750" lvl="0" indent="-285750">
              <a:spcBef>
                <a:spcPts val="500"/>
              </a:spcBef>
              <a:buFont typeface="Arial" pitchFamily="34"/>
              <a:buChar char="•"/>
            </a:pPr>
            <a:r>
              <a:rPr lang="en-US" sz="2000"/>
              <a:t>Expressive Aphasia</a:t>
            </a:r>
          </a:p>
          <a:p>
            <a:pPr marL="285750" lvl="0" indent="-285750">
              <a:spcBef>
                <a:spcPts val="500"/>
              </a:spcBef>
              <a:buFont typeface="Arial" pitchFamily="34"/>
              <a:buChar char="•"/>
            </a:pPr>
            <a:r>
              <a:rPr lang="en-US" sz="2000"/>
              <a:t>ADHD</a:t>
            </a:r>
          </a:p>
          <a:p>
            <a:pPr marL="285750" lvl="0" indent="-285750">
              <a:spcBef>
                <a:spcPts val="500"/>
              </a:spcBef>
              <a:buFont typeface="Arial" pitchFamily="34"/>
              <a:buChar char="•"/>
            </a:pPr>
            <a:r>
              <a:rPr lang="en-US" sz="2000"/>
              <a:t>Autism Spectrum Disorder</a:t>
            </a:r>
          </a:p>
          <a:p>
            <a:pPr marL="285750" lvl="0" indent="-285750">
              <a:spcBef>
                <a:spcPts val="500"/>
              </a:spcBef>
              <a:buFont typeface="Arial" pitchFamily="34"/>
              <a:buChar char="•"/>
            </a:pPr>
            <a:r>
              <a:rPr lang="en-US" sz="2000"/>
              <a:t>Frontotemporal Degeneration</a:t>
            </a:r>
          </a:p>
          <a:p>
            <a:pPr marL="285750" lvl="0" indent="-285750">
              <a:spcBef>
                <a:spcPts val="500"/>
              </a:spcBef>
              <a:buFont typeface="Arial" pitchFamily="34"/>
              <a:buChar char="•"/>
            </a:pPr>
            <a:r>
              <a:rPr lang="en-US" sz="2000"/>
              <a:t>Pick’s Disease</a:t>
            </a:r>
          </a:p>
          <a:p>
            <a:pPr marL="285750" lvl="0" indent="-285750">
              <a:spcBef>
                <a:spcPts val="500"/>
              </a:spcBef>
              <a:buFont typeface="Arial" pitchFamily="34"/>
              <a:buChar char="•"/>
            </a:pPr>
            <a:r>
              <a:rPr lang="en-US" sz="2000"/>
              <a:t>Huntington’s Disease</a:t>
            </a:r>
          </a:p>
          <a:p>
            <a:pPr marL="285750" lvl="0" indent="-285750">
              <a:spcBef>
                <a:spcPts val="500"/>
              </a:spcBef>
              <a:buFont typeface="Arial" pitchFamily="34"/>
              <a:buChar char="•"/>
            </a:pPr>
            <a:r>
              <a:rPr lang="en-US" sz="2000"/>
              <a:t>Lewy Body Dementia</a:t>
            </a:r>
          </a:p>
        </p:txBody>
      </p:sp>
      <p:pic>
        <p:nvPicPr>
          <p:cNvPr id="5" name="Picture 8">
            <a:extLst>
              <a:ext uri="{FF2B5EF4-FFF2-40B4-BE49-F238E27FC236}">
                <a16:creationId xmlns:a16="http://schemas.microsoft.com/office/drawing/2014/main" id="{0F678E54-C41C-658D-2EF8-6B1FB52A282B}"/>
              </a:ext>
            </a:extLst>
          </p:cNvPr>
          <p:cNvPicPr>
            <a:picLocks noChangeAspect="1"/>
          </p:cNvPicPr>
          <p:nvPr/>
        </p:nvPicPr>
        <p:blipFill>
          <a:blip r:embed="rId5"/>
          <a:stretch>
            <a:fillRect/>
          </a:stretch>
        </p:blipFill>
        <p:spPr>
          <a:xfrm>
            <a:off x="301111" y="1260966"/>
            <a:ext cx="7345155" cy="4134304"/>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D46437-533D-4716-B6A7-782DD93911B5}"/>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63566595-CD86-293A-8841-35B4B9CB8B9E}"/>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
        <p:nvSpPr>
          <p:cNvPr id="4" name="Subtitle 6">
            <a:extLst>
              <a:ext uri="{FF2B5EF4-FFF2-40B4-BE49-F238E27FC236}">
                <a16:creationId xmlns:a16="http://schemas.microsoft.com/office/drawing/2014/main" id="{7F480BF3-462C-2DEA-2492-AFF3D8AD91DA}"/>
              </a:ext>
            </a:extLst>
          </p:cNvPr>
          <p:cNvSpPr txBox="1">
            <a:spLocks noGrp="1"/>
          </p:cNvSpPr>
          <p:nvPr>
            <p:ph type="subTitle" idx="4294967295"/>
          </p:nvPr>
        </p:nvSpPr>
        <p:spPr>
          <a:xfrm>
            <a:off x="7941728" y="2600398"/>
            <a:ext cx="3623730" cy="828601"/>
          </a:xfrm>
        </p:spPr>
        <p:txBody>
          <a:bodyPr anchor="t">
            <a:noAutofit/>
          </a:bodyPr>
          <a:lstStyle/>
          <a:p>
            <a:pPr marL="0" lvl="0" indent="0" algn="ctr">
              <a:spcBef>
                <a:spcPts val="500"/>
              </a:spcBef>
              <a:buNone/>
            </a:pPr>
            <a:r>
              <a:rPr lang="en-US" sz="2000"/>
              <a:t>A few common conditions that affect the Parietal Lobe include:</a:t>
            </a:r>
          </a:p>
          <a:p>
            <a:pPr marL="285750" lvl="0" indent="-285750">
              <a:spcBef>
                <a:spcPts val="500"/>
              </a:spcBef>
              <a:buFont typeface="Arial" pitchFamily="34"/>
              <a:buChar char="•"/>
            </a:pPr>
            <a:r>
              <a:rPr lang="en-US" sz="2000"/>
              <a:t>Alzheimer’s</a:t>
            </a:r>
          </a:p>
          <a:p>
            <a:pPr marL="285750" lvl="0" indent="-285750">
              <a:spcBef>
                <a:spcPts val="500"/>
              </a:spcBef>
              <a:buFont typeface="Arial" pitchFamily="34"/>
              <a:buChar char="•"/>
            </a:pPr>
            <a:r>
              <a:rPr lang="en-US" sz="2000"/>
              <a:t>Lewy Body Dementia</a:t>
            </a:r>
          </a:p>
        </p:txBody>
      </p:sp>
      <p:pic>
        <p:nvPicPr>
          <p:cNvPr id="5" name="Picture 9">
            <a:extLst>
              <a:ext uri="{FF2B5EF4-FFF2-40B4-BE49-F238E27FC236}">
                <a16:creationId xmlns:a16="http://schemas.microsoft.com/office/drawing/2014/main" id="{D84085BD-BDDE-C5F5-5887-13376B13AC06}"/>
              </a:ext>
            </a:extLst>
          </p:cNvPr>
          <p:cNvPicPr>
            <a:picLocks noChangeAspect="1"/>
          </p:cNvPicPr>
          <p:nvPr/>
        </p:nvPicPr>
        <p:blipFill>
          <a:blip r:embed="rId5"/>
          <a:stretch>
            <a:fillRect/>
          </a:stretch>
        </p:blipFill>
        <p:spPr>
          <a:xfrm>
            <a:off x="266757" y="1207913"/>
            <a:ext cx="7569119" cy="4208315"/>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6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A6FF1-268E-C1EC-416D-090BD4B3903D}"/>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C0A2B2AD-0CC4-8920-F49D-D43277CCFB11}"/>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
        <p:nvSpPr>
          <p:cNvPr id="4" name="Subtitle 6">
            <a:extLst>
              <a:ext uri="{FF2B5EF4-FFF2-40B4-BE49-F238E27FC236}">
                <a16:creationId xmlns:a16="http://schemas.microsoft.com/office/drawing/2014/main" id="{50A8689E-8A53-D881-579A-CC0083065BE8}"/>
              </a:ext>
            </a:extLst>
          </p:cNvPr>
          <p:cNvSpPr txBox="1">
            <a:spLocks noGrp="1"/>
          </p:cNvSpPr>
          <p:nvPr>
            <p:ph type="subTitle" idx="4294967295"/>
          </p:nvPr>
        </p:nvSpPr>
        <p:spPr>
          <a:xfrm>
            <a:off x="7941728" y="2600398"/>
            <a:ext cx="3623730" cy="828601"/>
          </a:xfrm>
        </p:spPr>
        <p:txBody>
          <a:bodyPr anchor="t">
            <a:noAutofit/>
          </a:bodyPr>
          <a:lstStyle/>
          <a:p>
            <a:pPr marL="0" lvl="0" indent="0" algn="ctr">
              <a:spcBef>
                <a:spcPts val="500"/>
              </a:spcBef>
              <a:buNone/>
            </a:pPr>
            <a:r>
              <a:rPr lang="en-US" sz="2000"/>
              <a:t>A few common conditions that affect the Temporal Lobe include:</a:t>
            </a:r>
          </a:p>
          <a:p>
            <a:pPr marL="285750" lvl="0" indent="-285750">
              <a:spcBef>
                <a:spcPts val="500"/>
              </a:spcBef>
              <a:buFont typeface="Arial" pitchFamily="34"/>
              <a:buChar char="•"/>
            </a:pPr>
            <a:r>
              <a:rPr lang="en-US" sz="2000"/>
              <a:t>Alzheimer’s</a:t>
            </a:r>
          </a:p>
          <a:p>
            <a:pPr marL="285750" lvl="0" indent="-285750">
              <a:spcBef>
                <a:spcPts val="500"/>
              </a:spcBef>
              <a:buFont typeface="Arial" pitchFamily="34"/>
              <a:buChar char="•"/>
            </a:pPr>
            <a:r>
              <a:rPr lang="en-US" sz="2000"/>
              <a:t>Frontotemporal Degeneration</a:t>
            </a:r>
          </a:p>
        </p:txBody>
      </p:sp>
      <p:pic>
        <p:nvPicPr>
          <p:cNvPr id="5" name="Picture 4">
            <a:extLst>
              <a:ext uri="{FF2B5EF4-FFF2-40B4-BE49-F238E27FC236}">
                <a16:creationId xmlns:a16="http://schemas.microsoft.com/office/drawing/2014/main" id="{4C1EB2C0-98FC-882C-89D8-9307DA9F95D8}"/>
              </a:ext>
            </a:extLst>
          </p:cNvPr>
          <p:cNvPicPr>
            <a:picLocks noChangeAspect="1"/>
          </p:cNvPicPr>
          <p:nvPr/>
        </p:nvPicPr>
        <p:blipFill>
          <a:blip r:embed="rId5"/>
          <a:stretch>
            <a:fillRect/>
          </a:stretch>
        </p:blipFill>
        <p:spPr>
          <a:xfrm>
            <a:off x="312633" y="1219196"/>
            <a:ext cx="7629104" cy="4202280"/>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882DB4D0-CEB2-AD20-5689-0C345B1FC853}"/>
              </a:ext>
            </a:extLst>
          </p:cNvPr>
          <p:cNvPicPr>
            <a:picLocks noChangeAspect="1"/>
          </p:cNvPicPr>
          <p:nvPr/>
        </p:nvPicPr>
        <p:blipFill>
          <a:blip r:embed="rId3"/>
          <a:stretch>
            <a:fillRect/>
          </a:stretch>
        </p:blipFill>
        <p:spPr>
          <a:xfrm>
            <a:off x="9753593" y="6325389"/>
            <a:ext cx="1828800" cy="225555"/>
          </a:xfrm>
          <a:prstGeom prst="rect">
            <a:avLst/>
          </a:prstGeom>
          <a:noFill/>
          <a:ln cap="flat">
            <a:noFill/>
          </a:ln>
        </p:spPr>
      </p:pic>
      <p:pic>
        <p:nvPicPr>
          <p:cNvPr id="3" name="Picture 4">
            <a:extLst>
              <a:ext uri="{FF2B5EF4-FFF2-40B4-BE49-F238E27FC236}">
                <a16:creationId xmlns:a16="http://schemas.microsoft.com/office/drawing/2014/main" id="{BBB4D767-B012-F701-273B-59264BAFA02D}"/>
              </a:ext>
            </a:extLst>
          </p:cNvPr>
          <p:cNvPicPr>
            <a:picLocks noChangeAspect="1"/>
          </p:cNvPicPr>
          <p:nvPr/>
        </p:nvPicPr>
        <p:blipFill>
          <a:blip r:embed="rId4"/>
          <a:stretch>
            <a:fillRect/>
          </a:stretch>
        </p:blipFill>
        <p:spPr>
          <a:xfrm>
            <a:off x="1117597" y="759985"/>
            <a:ext cx="9956801" cy="5338029"/>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9715E4-D60E-1059-96BC-DC5E8D774C37}"/>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0ECF1314-806D-B95C-2931-CE9A3CF95DD5}"/>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sp>
        <p:nvSpPr>
          <p:cNvPr id="4" name="Subtitle 6">
            <a:extLst>
              <a:ext uri="{FF2B5EF4-FFF2-40B4-BE49-F238E27FC236}">
                <a16:creationId xmlns:a16="http://schemas.microsoft.com/office/drawing/2014/main" id="{DECD29CD-CE31-5C09-331B-D47DD12C619D}"/>
              </a:ext>
            </a:extLst>
          </p:cNvPr>
          <p:cNvSpPr txBox="1">
            <a:spLocks noGrp="1"/>
          </p:cNvSpPr>
          <p:nvPr>
            <p:ph type="subTitle" idx="4294967295"/>
          </p:nvPr>
        </p:nvSpPr>
        <p:spPr>
          <a:xfrm>
            <a:off x="530781" y="1577056"/>
            <a:ext cx="3623730" cy="828601"/>
          </a:xfrm>
        </p:spPr>
        <p:txBody>
          <a:bodyPr anchor="t">
            <a:noAutofit/>
          </a:bodyPr>
          <a:lstStyle/>
          <a:p>
            <a:pPr marL="0" lvl="0" indent="0" algn="ctr">
              <a:spcBef>
                <a:spcPts val="700"/>
              </a:spcBef>
              <a:buNone/>
            </a:pPr>
            <a:r>
              <a:rPr lang="en-US" sz="2800"/>
              <a:t>Changes in Vision Field</a:t>
            </a:r>
          </a:p>
          <a:p>
            <a:pPr marL="0" lvl="0" indent="0" algn="ctr">
              <a:spcBef>
                <a:spcPts val="500"/>
              </a:spcBef>
              <a:buNone/>
            </a:pPr>
            <a:endParaRPr lang="en-US" sz="2000"/>
          </a:p>
          <a:p>
            <a:pPr marL="285750" lvl="0" indent="-285750">
              <a:spcBef>
                <a:spcPts val="500"/>
              </a:spcBef>
              <a:buFont typeface="Arial" pitchFamily="34"/>
              <a:buChar char="•"/>
            </a:pPr>
            <a:r>
              <a:rPr lang="en-US" sz="2000"/>
              <a:t>Reduced Peripheral Vision</a:t>
            </a:r>
          </a:p>
          <a:p>
            <a:pPr marL="285750" lvl="0" indent="-285750">
              <a:spcBef>
                <a:spcPts val="500"/>
              </a:spcBef>
              <a:buFont typeface="Arial" pitchFamily="34"/>
              <a:buChar char="•"/>
            </a:pPr>
            <a:r>
              <a:rPr lang="en-US" sz="2000"/>
              <a:t>Motion is Challenging</a:t>
            </a:r>
          </a:p>
          <a:p>
            <a:pPr marL="285750" lvl="0" indent="-285750">
              <a:spcBef>
                <a:spcPts val="500"/>
              </a:spcBef>
              <a:buFont typeface="Arial" pitchFamily="34"/>
              <a:buChar char="•"/>
            </a:pPr>
            <a:r>
              <a:rPr lang="en-US" sz="2000"/>
              <a:t>Unable to Recognize Objects</a:t>
            </a:r>
          </a:p>
          <a:p>
            <a:pPr marL="285750" lvl="0" indent="-285750">
              <a:spcBef>
                <a:spcPts val="500"/>
              </a:spcBef>
              <a:buFont typeface="Arial" pitchFamily="34"/>
              <a:buChar char="•"/>
            </a:pPr>
            <a:r>
              <a:rPr lang="en-US" sz="2000"/>
              <a:t>Brain Unable to Process Information</a:t>
            </a:r>
          </a:p>
          <a:p>
            <a:pPr marL="285750" lvl="0" indent="-285750">
              <a:spcBef>
                <a:spcPts val="500"/>
              </a:spcBef>
              <a:buFont typeface="Arial" pitchFamily="34"/>
              <a:buChar char="•"/>
            </a:pPr>
            <a:r>
              <a:rPr lang="en-US" sz="2000"/>
              <a:t>Issues with Depth Perception</a:t>
            </a:r>
          </a:p>
        </p:txBody>
      </p:sp>
      <p:pic>
        <p:nvPicPr>
          <p:cNvPr id="5" name="Picture 7">
            <a:extLst>
              <a:ext uri="{FF2B5EF4-FFF2-40B4-BE49-F238E27FC236}">
                <a16:creationId xmlns:a16="http://schemas.microsoft.com/office/drawing/2014/main" id="{61A21CBB-1DF4-2333-AF05-61C8BA9473E3}"/>
              </a:ext>
            </a:extLst>
          </p:cNvPr>
          <p:cNvPicPr>
            <a:picLocks noChangeAspect="1"/>
          </p:cNvPicPr>
          <p:nvPr/>
        </p:nvPicPr>
        <p:blipFill>
          <a:blip r:embed="rId5"/>
          <a:stretch>
            <a:fillRect/>
          </a:stretch>
        </p:blipFill>
        <p:spPr>
          <a:xfrm>
            <a:off x="4977783" y="2106750"/>
            <a:ext cx="6277849" cy="3096057"/>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58D369-2654-2705-4B5B-4AFAE297FC4D}"/>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00CC85BB-30CC-F6A8-D546-8C5E53B47D02}"/>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6">
            <a:extLst>
              <a:ext uri="{FF2B5EF4-FFF2-40B4-BE49-F238E27FC236}">
                <a16:creationId xmlns:a16="http://schemas.microsoft.com/office/drawing/2014/main" id="{94F78851-E0B5-35D0-5D15-D95879476D2B}"/>
              </a:ext>
            </a:extLst>
          </p:cNvPr>
          <p:cNvPicPr>
            <a:picLocks noChangeAspect="1"/>
          </p:cNvPicPr>
          <p:nvPr/>
        </p:nvPicPr>
        <p:blipFill>
          <a:blip r:embed="rId5"/>
          <a:stretch>
            <a:fillRect/>
          </a:stretch>
        </p:blipFill>
        <p:spPr>
          <a:xfrm>
            <a:off x="948717" y="526703"/>
            <a:ext cx="10294571" cy="5465515"/>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D0207-1E1D-A5A8-1674-01808B7CC1ED}"/>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7F7DE699-1514-DC1C-CB31-79660164DD36}"/>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10">
            <a:extLst>
              <a:ext uri="{FF2B5EF4-FFF2-40B4-BE49-F238E27FC236}">
                <a16:creationId xmlns:a16="http://schemas.microsoft.com/office/drawing/2014/main" id="{33D20A29-4BC8-C570-448F-32A4BEC17A10}"/>
              </a:ext>
            </a:extLst>
          </p:cNvPr>
          <p:cNvPicPr>
            <a:picLocks noChangeAspect="1"/>
          </p:cNvPicPr>
          <p:nvPr/>
        </p:nvPicPr>
        <p:blipFill>
          <a:blip r:embed="rId5"/>
          <a:stretch>
            <a:fillRect/>
          </a:stretch>
        </p:blipFill>
        <p:spPr>
          <a:xfrm>
            <a:off x="958336" y="620886"/>
            <a:ext cx="10275323" cy="5402796"/>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9BB500-52D7-EAF2-422A-8A8D7C601513}"/>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5CDB4328-09E7-45A3-A009-C219B81DA14C}"/>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10">
            <a:extLst>
              <a:ext uri="{FF2B5EF4-FFF2-40B4-BE49-F238E27FC236}">
                <a16:creationId xmlns:a16="http://schemas.microsoft.com/office/drawing/2014/main" id="{796CBE4D-FC1D-428E-29FB-AF12FA48BE1B}"/>
              </a:ext>
            </a:extLst>
          </p:cNvPr>
          <p:cNvPicPr>
            <a:picLocks noChangeAspect="1"/>
          </p:cNvPicPr>
          <p:nvPr/>
        </p:nvPicPr>
        <p:blipFill>
          <a:blip r:embed="rId5"/>
          <a:stretch>
            <a:fillRect/>
          </a:stretch>
        </p:blipFill>
        <p:spPr>
          <a:xfrm>
            <a:off x="921779" y="718690"/>
            <a:ext cx="10348438" cy="5420608"/>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F1E0B56C-B46E-9E4F-EF4B-9CBB13D028A5}"/>
              </a:ext>
            </a:extLst>
          </p:cNvPr>
          <p:cNvSpPr txBox="1">
            <a:spLocks noGrp="1"/>
          </p:cNvSpPr>
          <p:nvPr>
            <p:ph type="title"/>
          </p:nvPr>
        </p:nvSpPr>
        <p:spPr>
          <a:xfrm>
            <a:off x="317497" y="640080"/>
            <a:ext cx="3657600" cy="2977761"/>
          </a:xfrm>
          <a:prstGeom prst="rect">
            <a:avLst/>
          </a:prstGeom>
          <a:noFill/>
          <a:ln>
            <a:noFill/>
          </a:ln>
        </p:spPr>
        <p:txBody>
          <a:bodyPr vert="horz" wrap="square" lIns="91440" tIns="45720" rIns="91440" bIns="45720" anchor="b" anchorCtr="0" compatLnSpc="1">
            <a:noAutofit/>
          </a:bodyPr>
          <a:lstStyle/>
          <a:p>
            <a:pPr lvl="0"/>
            <a:r>
              <a:rPr lang="en-US"/>
              <a:t>Beyond Dementia Diagnosis: Shifting Perspective on Brain Change</a:t>
            </a:r>
            <a:br>
              <a:rPr lang="en-US"/>
            </a:br>
            <a:r>
              <a:rPr lang="en-US"/>
              <a:t>Agenda	</a:t>
            </a:r>
          </a:p>
        </p:txBody>
      </p:sp>
      <p:sp>
        <p:nvSpPr>
          <p:cNvPr id="3" name="Content Placeholder 7">
            <a:extLst>
              <a:ext uri="{FF2B5EF4-FFF2-40B4-BE49-F238E27FC236}">
                <a16:creationId xmlns:a16="http://schemas.microsoft.com/office/drawing/2014/main" id="{D0A484F6-931C-8B74-4CAE-3E2E7F9C7DDF}"/>
              </a:ext>
            </a:extLst>
          </p:cNvPr>
          <p:cNvSpPr txBox="1">
            <a:spLocks noGrp="1"/>
          </p:cNvSpPr>
          <p:nvPr>
            <p:ph type="body" idx="4294967295"/>
          </p:nvPr>
        </p:nvSpPr>
        <p:spPr>
          <a:xfrm>
            <a:off x="317497" y="4214195"/>
            <a:ext cx="3657600" cy="2003724"/>
          </a:xfrm>
        </p:spPr>
        <p:txBody>
          <a:bodyPr anchor="t"/>
          <a:lstStyle/>
          <a:p>
            <a:pPr marL="0" lvl="0" indent="0">
              <a:buNone/>
            </a:pPr>
            <a:r>
              <a:rPr lang="en-US"/>
              <a:t>Mindset</a:t>
            </a:r>
          </a:p>
          <a:p>
            <a:pPr marL="0" lvl="0" indent="0">
              <a:buNone/>
            </a:pPr>
            <a:r>
              <a:rPr lang="en-US"/>
              <a:t>What is Dementia</a:t>
            </a:r>
          </a:p>
          <a:p>
            <a:pPr marL="0" lvl="0" indent="0">
              <a:buNone/>
            </a:pPr>
            <a:r>
              <a:rPr lang="en-US"/>
              <a:t>How Does Dementia Affect the Brain</a:t>
            </a:r>
          </a:p>
        </p:txBody>
      </p:sp>
      <p:pic>
        <p:nvPicPr>
          <p:cNvPr id="4" name="Picture Placeholder 21">
            <a:extLst>
              <a:ext uri="{FF2B5EF4-FFF2-40B4-BE49-F238E27FC236}">
                <a16:creationId xmlns:a16="http://schemas.microsoft.com/office/drawing/2014/main" id="{34326B37-CDAE-2F92-EE39-C4738CD7C648}"/>
              </a:ext>
            </a:extLst>
          </p:cNvPr>
          <p:cNvPicPr>
            <a:picLocks noGrp="1" noChangeAspect="1"/>
          </p:cNvPicPr>
          <p:nvPr>
            <p:ph type="pic" idx="4294967295"/>
          </p:nvPr>
        </p:nvPicPr>
        <p:blipFill>
          <a:blip r:embed="rId3"/>
          <a:srcRect l="20046" r="20046"/>
          <a:stretch>
            <a:fillRect/>
          </a:stretch>
        </p:blipFill>
        <p:spPr>
          <a:xfrm>
            <a:off x="4242816" y="640080"/>
            <a:ext cx="7491980" cy="5751576"/>
          </a:xfrm>
          <a:solidFill>
            <a:srgbClr val="E6C46D"/>
          </a:solidFill>
        </p:spPr>
      </p:pic>
      <p:pic>
        <p:nvPicPr>
          <p:cNvPr id="5" name="Picture 2">
            <a:extLst>
              <a:ext uri="{FF2B5EF4-FFF2-40B4-BE49-F238E27FC236}">
                <a16:creationId xmlns:a16="http://schemas.microsoft.com/office/drawing/2014/main" id="{706AA06A-954C-5CF0-7F6F-0E47BA6E1B93}"/>
              </a:ext>
            </a:extLst>
          </p:cNvPr>
          <p:cNvPicPr>
            <a:picLocks noChangeAspect="1"/>
          </p:cNvPicPr>
          <p:nvPr/>
        </p:nvPicPr>
        <p:blipFill>
          <a:blip r:embed="rId4"/>
          <a:stretch>
            <a:fillRect/>
          </a:stretch>
        </p:blipFill>
        <p:spPr>
          <a:xfrm>
            <a:off x="9905996" y="6498339"/>
            <a:ext cx="1828800" cy="225555"/>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6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3BBF1-D054-C03C-81F8-25D0EFF6FCC0}"/>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E4018D20-6C21-4BF1-9E54-AFBB35DB0661}"/>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4">
            <a:extLst>
              <a:ext uri="{FF2B5EF4-FFF2-40B4-BE49-F238E27FC236}">
                <a16:creationId xmlns:a16="http://schemas.microsoft.com/office/drawing/2014/main" id="{4F21A94F-0E32-56A2-CF0D-2FBC288AE46D}"/>
              </a:ext>
            </a:extLst>
          </p:cNvPr>
          <p:cNvPicPr>
            <a:picLocks noChangeAspect="1"/>
          </p:cNvPicPr>
          <p:nvPr/>
        </p:nvPicPr>
        <p:blipFill>
          <a:blip r:embed="rId5"/>
          <a:stretch>
            <a:fillRect/>
          </a:stretch>
        </p:blipFill>
        <p:spPr>
          <a:xfrm>
            <a:off x="953828" y="725750"/>
            <a:ext cx="10284329" cy="5406508"/>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70797-F7F7-8C8F-F220-2CF5EE4755A3}"/>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AEB7A5D0-BB81-6E70-ED9A-D9684E40342E}"/>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2">
            <a:extLst>
              <a:ext uri="{FF2B5EF4-FFF2-40B4-BE49-F238E27FC236}">
                <a16:creationId xmlns:a16="http://schemas.microsoft.com/office/drawing/2014/main" id="{F37346E9-05B8-188B-C62A-4118B5D2FF0F}"/>
              </a:ext>
            </a:extLst>
          </p:cNvPr>
          <p:cNvPicPr>
            <a:picLocks noChangeAspect="1"/>
          </p:cNvPicPr>
          <p:nvPr/>
        </p:nvPicPr>
        <p:blipFill>
          <a:blip r:embed="rId5"/>
          <a:stretch>
            <a:fillRect/>
          </a:stretch>
        </p:blipFill>
        <p:spPr>
          <a:xfrm>
            <a:off x="1062039" y="828675"/>
            <a:ext cx="10067928" cy="5200650"/>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208AAD-1FF2-0D45-3729-D876AAF0344B}"/>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3">
            <a:extLst>
              <a:ext uri="{FF2B5EF4-FFF2-40B4-BE49-F238E27FC236}">
                <a16:creationId xmlns:a16="http://schemas.microsoft.com/office/drawing/2014/main" id="{8CBDDB6F-CD39-B140-508F-C1D3CD9F5637}"/>
              </a:ext>
            </a:extLst>
          </p:cNvPr>
          <p:cNvPicPr>
            <a:picLocks noChangeAspect="1"/>
          </p:cNvPicPr>
          <p:nvPr/>
        </p:nvPicPr>
        <p:blipFill>
          <a:blip r:embed="rId4"/>
          <a:stretch>
            <a:fillRect/>
          </a:stretch>
        </p:blipFill>
        <p:spPr>
          <a:xfrm>
            <a:off x="9753593" y="6325389"/>
            <a:ext cx="1828800" cy="225555"/>
          </a:xfrm>
          <a:prstGeom prst="rect">
            <a:avLst/>
          </a:prstGeom>
          <a:noFill/>
          <a:ln cap="flat">
            <a:noFill/>
          </a:ln>
        </p:spPr>
      </p:pic>
      <p:pic>
        <p:nvPicPr>
          <p:cNvPr id="4" name="Picture 5">
            <a:extLst>
              <a:ext uri="{FF2B5EF4-FFF2-40B4-BE49-F238E27FC236}">
                <a16:creationId xmlns:a16="http://schemas.microsoft.com/office/drawing/2014/main" id="{2FA2CFED-393A-8BA1-E546-2C21285D40D6}"/>
              </a:ext>
            </a:extLst>
          </p:cNvPr>
          <p:cNvPicPr>
            <a:picLocks noChangeAspect="1"/>
          </p:cNvPicPr>
          <p:nvPr/>
        </p:nvPicPr>
        <p:blipFill>
          <a:blip r:embed="rId5"/>
          <a:stretch>
            <a:fillRect/>
          </a:stretch>
        </p:blipFill>
        <p:spPr>
          <a:xfrm>
            <a:off x="1879604" y="1023131"/>
            <a:ext cx="8432797" cy="4811728"/>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7C3A-5C4E-DBF6-1B1D-4FE183A5E899}"/>
              </a:ext>
            </a:extLst>
          </p:cNvPr>
          <p:cNvSpPr txBox="1">
            <a:spLocks noGrp="1"/>
          </p:cNvSpPr>
          <p:nvPr>
            <p:ph type="title"/>
          </p:nvPr>
        </p:nvSpPr>
        <p:spPr>
          <a:xfrm>
            <a:off x="657782" y="2857500"/>
            <a:ext cx="3369728" cy="1143000"/>
          </a:xfrm>
          <a:prstGeom prst="rect">
            <a:avLst/>
          </a:prstGeom>
          <a:noFill/>
          <a:ln>
            <a:noFill/>
          </a:ln>
        </p:spPr>
        <p:txBody>
          <a:bodyPr vert="horz" wrap="square" lIns="91440" tIns="45720" rIns="91440" bIns="45720" anchor="b" anchorCtr="1" compatLnSpc="1">
            <a:normAutofit/>
          </a:bodyPr>
          <a:lstStyle/>
          <a:p>
            <a:pPr lvl="0" algn="ctr"/>
            <a:r>
              <a:rPr lang="en-US"/>
              <a:t>Healthy Brain </a:t>
            </a:r>
            <a:br>
              <a:rPr lang="en-US"/>
            </a:br>
            <a:r>
              <a:rPr lang="en-US"/>
              <a:t>Vs </a:t>
            </a:r>
            <a:br>
              <a:rPr lang="en-US"/>
            </a:br>
            <a:r>
              <a:rPr lang="en-US"/>
              <a:t>Brain</a:t>
            </a:r>
            <a:br>
              <a:rPr lang="en-US"/>
            </a:br>
            <a:r>
              <a:rPr lang="en-US"/>
              <a:t> with </a:t>
            </a:r>
            <a:br>
              <a:rPr lang="en-US"/>
            </a:br>
            <a:r>
              <a:rPr lang="en-US"/>
              <a:t>Alzheimer’s</a:t>
            </a:r>
          </a:p>
        </p:txBody>
      </p:sp>
      <p:pic>
        <p:nvPicPr>
          <p:cNvPr id="3" name="Picture 4">
            <a:extLst>
              <a:ext uri="{FF2B5EF4-FFF2-40B4-BE49-F238E27FC236}">
                <a16:creationId xmlns:a16="http://schemas.microsoft.com/office/drawing/2014/main" id="{2D02F83D-7EF9-D32A-C5CA-F8115F63D84B}"/>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4" name="Picture 6">
            <a:extLst>
              <a:ext uri="{FF2B5EF4-FFF2-40B4-BE49-F238E27FC236}">
                <a16:creationId xmlns:a16="http://schemas.microsoft.com/office/drawing/2014/main" id="{D972F3E3-C708-FDE0-74A1-AF82DB39A539}"/>
              </a:ext>
            </a:extLst>
          </p:cNvPr>
          <p:cNvPicPr>
            <a:picLocks noChangeAspect="1"/>
          </p:cNvPicPr>
          <p:nvPr/>
        </p:nvPicPr>
        <p:blipFill>
          <a:blip r:embed="rId4"/>
          <a:stretch>
            <a:fillRect/>
          </a:stretch>
        </p:blipFill>
        <p:spPr>
          <a:xfrm>
            <a:off x="9859005" y="6436150"/>
            <a:ext cx="1828800" cy="225555"/>
          </a:xfrm>
          <a:prstGeom prst="rect">
            <a:avLst/>
          </a:prstGeom>
          <a:noFill/>
          <a:ln cap="flat">
            <a:noFill/>
          </a:ln>
        </p:spPr>
      </p:pic>
      <p:pic>
        <p:nvPicPr>
          <p:cNvPr id="5" name="Picture 11">
            <a:extLst>
              <a:ext uri="{FF2B5EF4-FFF2-40B4-BE49-F238E27FC236}">
                <a16:creationId xmlns:a16="http://schemas.microsoft.com/office/drawing/2014/main" id="{3C4B3DDE-4FAA-5B33-DFA7-5C3B535B2825}"/>
              </a:ext>
            </a:extLst>
          </p:cNvPr>
          <p:cNvPicPr>
            <a:picLocks noChangeAspect="1"/>
          </p:cNvPicPr>
          <p:nvPr/>
        </p:nvPicPr>
        <p:blipFill>
          <a:blip r:embed="rId5"/>
          <a:stretch>
            <a:fillRect/>
          </a:stretch>
        </p:blipFill>
        <p:spPr>
          <a:xfrm>
            <a:off x="4612718" y="754270"/>
            <a:ext cx="7075096" cy="5349459"/>
          </a:xfrm>
          <a:prstGeom prst="rect">
            <a:avLst/>
          </a:prstGeom>
          <a:noFill/>
          <a:ln cap="flat">
            <a:noFill/>
          </a:ln>
        </p:spPr>
      </p:pic>
      <p:sp>
        <p:nvSpPr>
          <p:cNvPr id="6" name="TextBox 15">
            <a:extLst>
              <a:ext uri="{FF2B5EF4-FFF2-40B4-BE49-F238E27FC236}">
                <a16:creationId xmlns:a16="http://schemas.microsoft.com/office/drawing/2014/main" id="{C7827844-7749-47A3-BFD6-5C2D145DFE05}"/>
              </a:ext>
            </a:extLst>
          </p:cNvPr>
          <p:cNvSpPr txBox="1"/>
          <p:nvPr/>
        </p:nvSpPr>
        <p:spPr>
          <a:xfrm>
            <a:off x="5384691" y="6200637"/>
            <a:ext cx="5531141" cy="27699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Gill Sans MT"/>
              </a:rPr>
              <a:t>https://server5.intermedia.ge/article_images/small/202012/2020122014274587692.png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5516D84-FCC4-CA7B-8FF8-993979EB4EE2}"/>
              </a:ext>
            </a:extLst>
          </p:cNvPr>
          <p:cNvPicPr>
            <a:picLocks noChangeAspect="1"/>
          </p:cNvPicPr>
          <p:nvPr/>
        </p:nvPicPr>
        <p:blipFill>
          <a:blip r:embed="rId3"/>
          <a:stretch>
            <a:fillRect/>
          </a:stretch>
        </p:blipFill>
        <p:spPr>
          <a:xfrm>
            <a:off x="438912" y="5611288"/>
            <a:ext cx="1903744" cy="1428201"/>
          </a:xfrm>
          <a:prstGeom prst="rect">
            <a:avLst/>
          </a:prstGeom>
          <a:noFill/>
          <a:ln cap="flat">
            <a:noFill/>
          </a:ln>
        </p:spPr>
      </p:pic>
      <p:pic>
        <p:nvPicPr>
          <p:cNvPr id="3" name="Picture 6">
            <a:extLst>
              <a:ext uri="{FF2B5EF4-FFF2-40B4-BE49-F238E27FC236}">
                <a16:creationId xmlns:a16="http://schemas.microsoft.com/office/drawing/2014/main" id="{532CD8EE-04C4-AA75-C25A-DCB283C88537}"/>
              </a:ext>
            </a:extLst>
          </p:cNvPr>
          <p:cNvPicPr>
            <a:picLocks noChangeAspect="1"/>
          </p:cNvPicPr>
          <p:nvPr/>
        </p:nvPicPr>
        <p:blipFill>
          <a:blip r:embed="rId4"/>
          <a:stretch>
            <a:fillRect/>
          </a:stretch>
        </p:blipFill>
        <p:spPr>
          <a:xfrm>
            <a:off x="9859005" y="6436150"/>
            <a:ext cx="1828800" cy="225555"/>
          </a:xfrm>
          <a:prstGeom prst="rect">
            <a:avLst/>
          </a:prstGeom>
          <a:noFill/>
          <a:ln cap="flat">
            <a:noFill/>
          </a:ln>
        </p:spPr>
      </p:pic>
      <p:pic>
        <p:nvPicPr>
          <p:cNvPr id="4" name="Picture 3">
            <a:extLst>
              <a:ext uri="{FF2B5EF4-FFF2-40B4-BE49-F238E27FC236}">
                <a16:creationId xmlns:a16="http://schemas.microsoft.com/office/drawing/2014/main" id="{6F4ED238-C1D7-9679-DF06-877471B6CAFB}"/>
              </a:ext>
            </a:extLst>
          </p:cNvPr>
          <p:cNvPicPr>
            <a:picLocks noChangeAspect="1"/>
          </p:cNvPicPr>
          <p:nvPr/>
        </p:nvPicPr>
        <p:blipFill>
          <a:blip r:embed="rId5"/>
          <a:stretch>
            <a:fillRect/>
          </a:stretch>
        </p:blipFill>
        <p:spPr>
          <a:xfrm>
            <a:off x="1486978" y="557610"/>
            <a:ext cx="9850227" cy="5525271"/>
          </a:xfrm>
          <a:prstGeom prst="rect">
            <a:avLst/>
          </a:prstGeom>
          <a:noFill/>
          <a:ln cap="flat">
            <a:noFill/>
          </a:ln>
        </p:spPr>
      </p:pic>
      <p:sp>
        <p:nvSpPr>
          <p:cNvPr id="5" name="TextBox 9">
            <a:extLst>
              <a:ext uri="{FF2B5EF4-FFF2-40B4-BE49-F238E27FC236}">
                <a16:creationId xmlns:a16="http://schemas.microsoft.com/office/drawing/2014/main" id="{DF51FF87-745A-BCE8-A64B-779A4FEC3E72}"/>
              </a:ext>
            </a:extLst>
          </p:cNvPr>
          <p:cNvSpPr txBox="1"/>
          <p:nvPr/>
        </p:nvSpPr>
        <p:spPr>
          <a:xfrm>
            <a:off x="3059289" y="6200034"/>
            <a:ext cx="7168447" cy="46166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Gill Sans MT"/>
              </a:rPr>
              <a:t>Soto-Rojas, Luis Oskar, et al. “Neuroinflammation and Alteration of the Blood-Brain Barrier in Alzheimer´s Disease.” IntechOpen, IntechOpen, 1 July 2015, www.intechopen.com/chapters/48126.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20">
    <p:bg>
      <p:bgPr>
        <a:solidFill>
          <a:srgbClr val="FFFFFF"/>
        </a:solidFill>
        <a:effectLst/>
      </p:bgPr>
    </p:bg>
    <p:spTree>
      <p:nvGrpSpPr>
        <p:cNvPr id="1" name=""/>
        <p:cNvGrpSpPr/>
        <p:nvPr/>
      </p:nvGrpSpPr>
      <p:grpSpPr>
        <a:xfrm>
          <a:off x="0" y="0"/>
          <a:ext cx="0" cy="0"/>
          <a:chOff x="0" y="0"/>
          <a:chExt cx="0" cy="0"/>
        </a:xfrm>
      </p:grpSpPr>
      <p:sp>
        <p:nvSpPr>
          <p:cNvPr id="2" name="Rectangle 64">
            <a:extLst>
              <a:ext uri="{FF2B5EF4-FFF2-40B4-BE49-F238E27FC236}">
                <a16:creationId xmlns:a16="http://schemas.microsoft.com/office/drawing/2014/main" id="{DE927DC5-A417-8B91-DE50-B7FD44F06197}"/>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66">
            <a:extLst>
              <a:ext uri="{FF2B5EF4-FFF2-40B4-BE49-F238E27FC236}">
                <a16:creationId xmlns:a16="http://schemas.microsoft.com/office/drawing/2014/main" id="{2F278F39-75D8-4440-3AF9-E13E6B695B54}"/>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68">
            <a:extLst>
              <a:ext uri="{FF2B5EF4-FFF2-40B4-BE49-F238E27FC236}">
                <a16:creationId xmlns:a16="http://schemas.microsoft.com/office/drawing/2014/main" id="{1A7B4760-B411-1109-8494-CD8225A883BB}"/>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70">
            <a:extLst>
              <a:ext uri="{FF2B5EF4-FFF2-40B4-BE49-F238E27FC236}">
                <a16:creationId xmlns:a16="http://schemas.microsoft.com/office/drawing/2014/main" id="{AD244DE7-FB9C-35E8-E3C2-EC5C3682D673}"/>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72">
            <a:extLst>
              <a:ext uri="{FF2B5EF4-FFF2-40B4-BE49-F238E27FC236}">
                <a16:creationId xmlns:a16="http://schemas.microsoft.com/office/drawing/2014/main" id="{109C80A3-B144-938B-359A-6DC5A264CF39}"/>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7" descr="A person holding a donut&#10;&#10;AI-generated content may be incorrect.">
            <a:extLst>
              <a:ext uri="{FF2B5EF4-FFF2-40B4-BE49-F238E27FC236}">
                <a16:creationId xmlns:a16="http://schemas.microsoft.com/office/drawing/2014/main" id="{E7A1D5DC-17D2-DFB1-A108-C2E6F65A3DA8}"/>
              </a:ext>
            </a:extLst>
          </p:cNvPr>
          <p:cNvPicPr>
            <a:picLocks noChangeAspect="1"/>
          </p:cNvPicPr>
          <p:nvPr/>
        </p:nvPicPr>
        <p:blipFill>
          <a:blip r:embed="rId3"/>
          <a:srcRect l="15430" r="6427" b="-2"/>
          <a:stretch>
            <a:fillRect/>
          </a:stretch>
        </p:blipFill>
        <p:spPr>
          <a:xfrm>
            <a:off x="453304" y="457200"/>
            <a:ext cx="7588889" cy="5899653"/>
          </a:xfrm>
          <a:prstGeom prst="rect">
            <a:avLst/>
          </a:prstGeom>
          <a:noFill/>
          <a:ln cap="flat">
            <a:noFill/>
          </a:ln>
        </p:spPr>
      </p:pic>
      <p:sp>
        <p:nvSpPr>
          <p:cNvPr id="8" name="Rectangle 74">
            <a:extLst>
              <a:ext uri="{FF2B5EF4-FFF2-40B4-BE49-F238E27FC236}">
                <a16:creationId xmlns:a16="http://schemas.microsoft.com/office/drawing/2014/main" id="{1B685159-0BBA-E8AC-C523-C4422A7F86EC}"/>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33AA6FF3-6FA8-7A4C-019E-A51E5CD9F00B}"/>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How does dementia affect the brain</a:t>
            </a:r>
          </a:p>
        </p:txBody>
      </p:sp>
      <p:sp>
        <p:nvSpPr>
          <p:cNvPr id="10" name="Rectangle 76">
            <a:extLst>
              <a:ext uri="{FF2B5EF4-FFF2-40B4-BE49-F238E27FC236}">
                <a16:creationId xmlns:a16="http://schemas.microsoft.com/office/drawing/2014/main" id="{BED09D09-36CF-CFEB-97E2-1A7089DA44E0}"/>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6F2FCAD9-458B-A010-564C-A507D22B19A8}"/>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Title 30">
            <a:extLst>
              <a:ext uri="{FF2B5EF4-FFF2-40B4-BE49-F238E27FC236}">
                <a16:creationId xmlns:a16="http://schemas.microsoft.com/office/drawing/2014/main" id="{BBAD2FA2-E1A0-F1EC-CF5D-A01C4D328099}"/>
              </a:ext>
            </a:extLst>
          </p:cNvPr>
          <p:cNvSpPr txBox="1">
            <a:spLocks noGrp="1"/>
          </p:cNvSpPr>
          <p:nvPr>
            <p:ph type="title"/>
          </p:nvPr>
        </p:nvSpPr>
        <p:spPr>
          <a:xfrm>
            <a:off x="165122" y="398971"/>
            <a:ext cx="3672971" cy="1105372"/>
          </a:xfrm>
          <a:prstGeom prst="rect">
            <a:avLst/>
          </a:prstGeom>
          <a:noFill/>
          <a:ln>
            <a:noFill/>
          </a:ln>
        </p:spPr>
        <p:txBody>
          <a:bodyPr vert="horz" wrap="square" lIns="91440" tIns="45720" rIns="91440" bIns="45720" anchor="b" anchorCtr="0" compatLnSpc="1">
            <a:noAutofit/>
          </a:bodyPr>
          <a:lstStyle/>
          <a:p>
            <a:pPr lvl="0"/>
            <a:r>
              <a:rPr lang="en-US" sz="3600"/>
              <a:t>Thank you</a:t>
            </a:r>
          </a:p>
        </p:txBody>
      </p:sp>
      <p:pic>
        <p:nvPicPr>
          <p:cNvPr id="3" name="Picture 3">
            <a:extLst>
              <a:ext uri="{FF2B5EF4-FFF2-40B4-BE49-F238E27FC236}">
                <a16:creationId xmlns:a16="http://schemas.microsoft.com/office/drawing/2014/main" id="{D7AB223E-1A13-5954-AD23-1F6020B9E597}"/>
              </a:ext>
            </a:extLst>
          </p:cNvPr>
          <p:cNvPicPr>
            <a:picLocks noChangeAspect="1"/>
          </p:cNvPicPr>
          <p:nvPr/>
        </p:nvPicPr>
        <p:blipFill>
          <a:blip r:embed="rId3"/>
          <a:stretch>
            <a:fillRect/>
          </a:stretch>
        </p:blipFill>
        <p:spPr>
          <a:xfrm>
            <a:off x="9901050" y="6632444"/>
            <a:ext cx="1828800" cy="225555"/>
          </a:xfrm>
          <a:prstGeom prst="rect">
            <a:avLst/>
          </a:prstGeom>
          <a:noFill/>
          <a:ln cap="flat">
            <a:noFill/>
          </a:ln>
        </p:spPr>
      </p:pic>
      <p:pic>
        <p:nvPicPr>
          <p:cNvPr id="4" name="Picture 4">
            <a:extLst>
              <a:ext uri="{FF2B5EF4-FFF2-40B4-BE49-F238E27FC236}">
                <a16:creationId xmlns:a16="http://schemas.microsoft.com/office/drawing/2014/main" id="{77F3BA2E-A3C5-6F33-7F47-D9867EEC2907}"/>
              </a:ext>
            </a:extLst>
          </p:cNvPr>
          <p:cNvPicPr>
            <a:picLocks noChangeAspect="1"/>
          </p:cNvPicPr>
          <p:nvPr/>
        </p:nvPicPr>
        <p:blipFill>
          <a:blip r:embed="rId4"/>
          <a:stretch>
            <a:fillRect/>
          </a:stretch>
        </p:blipFill>
        <p:spPr>
          <a:xfrm>
            <a:off x="438912" y="5611288"/>
            <a:ext cx="1903744" cy="1428201"/>
          </a:xfrm>
          <a:prstGeom prst="rect">
            <a:avLst/>
          </a:prstGeom>
          <a:noFill/>
          <a:ln cap="flat">
            <a:noFill/>
          </a:ln>
        </p:spPr>
      </p:pic>
      <p:sp>
        <p:nvSpPr>
          <p:cNvPr id="5" name="TextBox 16">
            <a:extLst>
              <a:ext uri="{FF2B5EF4-FFF2-40B4-BE49-F238E27FC236}">
                <a16:creationId xmlns:a16="http://schemas.microsoft.com/office/drawing/2014/main" id="{F88E00FB-6D54-FD16-1861-9E8A9E25F079}"/>
              </a:ext>
            </a:extLst>
          </p:cNvPr>
          <p:cNvSpPr txBox="1"/>
          <p:nvPr/>
        </p:nvSpPr>
        <p:spPr>
          <a:xfrm>
            <a:off x="462915" y="1762414"/>
            <a:ext cx="2608298" cy="2923876"/>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Gill Sans MT"/>
              </a:rPr>
              <a:t>For More Information</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a:rPr>
              <a:t>Melody Karick</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CDP, CMDCP, PCHA, PAC</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Gill Sans MT"/>
              </a:rPr>
              <a:t>Dementia Consultant, Educator, Certified Cognitive Screener, Creator of C2S Dementia Experience and Education</a:t>
            </a:r>
          </a:p>
        </p:txBody>
      </p:sp>
      <p:sp>
        <p:nvSpPr>
          <p:cNvPr id="6" name="TextBox 20">
            <a:extLst>
              <a:ext uri="{FF2B5EF4-FFF2-40B4-BE49-F238E27FC236}">
                <a16:creationId xmlns:a16="http://schemas.microsoft.com/office/drawing/2014/main" id="{18039B0C-6642-DA1A-07B8-C24D7F88B897}"/>
              </a:ext>
            </a:extLst>
          </p:cNvPr>
          <p:cNvSpPr txBox="1"/>
          <p:nvPr/>
        </p:nvSpPr>
        <p:spPr>
          <a:xfrm>
            <a:off x="3071213" y="4792900"/>
            <a:ext cx="174569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Please Sign Out</a:t>
            </a:r>
          </a:p>
        </p:txBody>
      </p:sp>
      <p:pic>
        <p:nvPicPr>
          <p:cNvPr id="7" name="Picture 6">
            <a:extLst>
              <a:ext uri="{FF2B5EF4-FFF2-40B4-BE49-F238E27FC236}">
                <a16:creationId xmlns:a16="http://schemas.microsoft.com/office/drawing/2014/main" id="{49AF3F19-4AFC-2783-94C8-B351603380D9}"/>
              </a:ext>
            </a:extLst>
          </p:cNvPr>
          <p:cNvPicPr>
            <a:picLocks noChangeAspect="1"/>
          </p:cNvPicPr>
          <p:nvPr/>
        </p:nvPicPr>
        <p:blipFill>
          <a:blip r:embed="rId5"/>
          <a:stretch>
            <a:fillRect/>
          </a:stretch>
        </p:blipFill>
        <p:spPr>
          <a:xfrm>
            <a:off x="3071213" y="5173382"/>
            <a:ext cx="1533741" cy="1571844"/>
          </a:xfrm>
          <a:prstGeom prst="rect">
            <a:avLst/>
          </a:prstGeom>
          <a:noFill/>
          <a:ln cap="flat">
            <a:noFill/>
          </a:ln>
        </p:spPr>
      </p:pic>
      <p:sp>
        <p:nvSpPr>
          <p:cNvPr id="8" name="TextBox 23">
            <a:extLst>
              <a:ext uri="{FF2B5EF4-FFF2-40B4-BE49-F238E27FC236}">
                <a16:creationId xmlns:a16="http://schemas.microsoft.com/office/drawing/2014/main" id="{758A890F-F4DD-C69A-8A47-1203F50BF62F}"/>
              </a:ext>
            </a:extLst>
          </p:cNvPr>
          <p:cNvSpPr txBox="1"/>
          <p:nvPr/>
        </p:nvSpPr>
        <p:spPr>
          <a:xfrm>
            <a:off x="5499439" y="4804047"/>
            <a:ext cx="1745690"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Certificate</a:t>
            </a:r>
          </a:p>
        </p:txBody>
      </p:sp>
      <p:sp>
        <p:nvSpPr>
          <p:cNvPr id="9" name="TextBox 29">
            <a:extLst>
              <a:ext uri="{FF2B5EF4-FFF2-40B4-BE49-F238E27FC236}">
                <a16:creationId xmlns:a16="http://schemas.microsoft.com/office/drawing/2014/main" id="{28F2C227-9724-062E-979B-60C9D8A17143}"/>
              </a:ext>
            </a:extLst>
          </p:cNvPr>
          <p:cNvSpPr txBox="1"/>
          <p:nvPr/>
        </p:nvSpPr>
        <p:spPr>
          <a:xfrm>
            <a:off x="7955261" y="4792900"/>
            <a:ext cx="1507187" cy="369335"/>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Post Survey</a:t>
            </a:r>
          </a:p>
        </p:txBody>
      </p:sp>
      <p:sp>
        <p:nvSpPr>
          <p:cNvPr id="10" name="TextBox 32">
            <a:extLst>
              <a:ext uri="{FF2B5EF4-FFF2-40B4-BE49-F238E27FC236}">
                <a16:creationId xmlns:a16="http://schemas.microsoft.com/office/drawing/2014/main" id="{AA9000A4-129C-7D7B-0C41-614F73615890}"/>
              </a:ext>
            </a:extLst>
          </p:cNvPr>
          <p:cNvSpPr txBox="1"/>
          <p:nvPr/>
        </p:nvSpPr>
        <p:spPr>
          <a:xfrm>
            <a:off x="9901050" y="4878122"/>
            <a:ext cx="1914954" cy="1754322"/>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Gill Sans MT"/>
              </a:rPr>
              <a:t>Must Complete Sign In, Sign Out, Pre Survey, Post Survey, AND Certificate for Relias Credit</a:t>
            </a:r>
          </a:p>
        </p:txBody>
      </p:sp>
      <p:pic>
        <p:nvPicPr>
          <p:cNvPr id="11" name="Picture 1">
            <a:extLst>
              <a:ext uri="{FF2B5EF4-FFF2-40B4-BE49-F238E27FC236}">
                <a16:creationId xmlns:a16="http://schemas.microsoft.com/office/drawing/2014/main" id="{F2771FA3-3A22-62D8-1271-DC28B7AEA672}"/>
              </a:ext>
            </a:extLst>
          </p:cNvPr>
          <p:cNvPicPr>
            <a:picLocks noChangeAspect="1"/>
          </p:cNvPicPr>
          <p:nvPr/>
        </p:nvPicPr>
        <p:blipFill>
          <a:blip r:embed="rId6"/>
          <a:stretch>
            <a:fillRect/>
          </a:stretch>
        </p:blipFill>
        <p:spPr>
          <a:xfrm>
            <a:off x="8013399" y="5173382"/>
            <a:ext cx="1507187" cy="1522329"/>
          </a:xfrm>
          <a:prstGeom prst="rect">
            <a:avLst/>
          </a:prstGeom>
          <a:noFill/>
          <a:ln cap="flat">
            <a:noFill/>
          </a:ln>
        </p:spPr>
      </p:pic>
      <p:pic>
        <p:nvPicPr>
          <p:cNvPr id="12" name="Picture 5">
            <a:extLst>
              <a:ext uri="{FF2B5EF4-FFF2-40B4-BE49-F238E27FC236}">
                <a16:creationId xmlns:a16="http://schemas.microsoft.com/office/drawing/2014/main" id="{AB1800C8-52A9-CF74-7916-F93DB6AF9652}"/>
              </a:ext>
            </a:extLst>
          </p:cNvPr>
          <p:cNvPicPr>
            <a:picLocks noChangeAspect="1"/>
          </p:cNvPicPr>
          <p:nvPr/>
        </p:nvPicPr>
        <p:blipFill>
          <a:blip r:embed="rId7"/>
          <a:stretch>
            <a:fillRect/>
          </a:stretch>
        </p:blipFill>
        <p:spPr>
          <a:xfrm>
            <a:off x="4484519" y="638132"/>
            <a:ext cx="6941475" cy="3898800"/>
          </a:xfrm>
          <a:prstGeom prst="rect">
            <a:avLst/>
          </a:prstGeom>
          <a:noFill/>
          <a:ln cap="flat">
            <a:noFill/>
          </a:ln>
        </p:spPr>
      </p:pic>
      <p:pic>
        <p:nvPicPr>
          <p:cNvPr id="13" name="Picture 15">
            <a:extLst>
              <a:ext uri="{FF2B5EF4-FFF2-40B4-BE49-F238E27FC236}">
                <a16:creationId xmlns:a16="http://schemas.microsoft.com/office/drawing/2014/main" id="{7FEE5EBE-0A82-9EF5-2B99-368357FED8AD}"/>
              </a:ext>
            </a:extLst>
          </p:cNvPr>
          <p:cNvPicPr>
            <a:picLocks noChangeAspect="1"/>
          </p:cNvPicPr>
          <p:nvPr/>
        </p:nvPicPr>
        <p:blipFill>
          <a:blip r:embed="rId8"/>
          <a:stretch>
            <a:fillRect/>
          </a:stretch>
        </p:blipFill>
        <p:spPr>
          <a:xfrm>
            <a:off x="4983470" y="2956630"/>
            <a:ext cx="1407993" cy="1428201"/>
          </a:xfrm>
          <a:prstGeom prst="rect">
            <a:avLst/>
          </a:prstGeom>
          <a:noFill/>
          <a:ln cap="flat">
            <a:noFill/>
          </a:ln>
        </p:spPr>
      </p:pic>
      <p:pic>
        <p:nvPicPr>
          <p:cNvPr id="14" name="Picture 8">
            <a:extLst>
              <a:ext uri="{FF2B5EF4-FFF2-40B4-BE49-F238E27FC236}">
                <a16:creationId xmlns:a16="http://schemas.microsoft.com/office/drawing/2014/main" id="{C46105A3-BD76-6476-CB55-02A17E214F1F}"/>
              </a:ext>
            </a:extLst>
          </p:cNvPr>
          <p:cNvPicPr>
            <a:picLocks noChangeAspect="1"/>
          </p:cNvPicPr>
          <p:nvPr/>
        </p:nvPicPr>
        <p:blipFill>
          <a:blip r:embed="rId9"/>
          <a:stretch>
            <a:fillRect/>
          </a:stretch>
        </p:blipFill>
        <p:spPr>
          <a:xfrm>
            <a:off x="5373224" y="5135270"/>
            <a:ext cx="1581372" cy="1609947"/>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1">
    <p:bg>
      <p:bgPr>
        <a:solidFill>
          <a:srgbClr val="FFFFFF"/>
        </a:solidFill>
        <a:effectLst/>
      </p:bgPr>
    </p:bg>
    <p:spTree>
      <p:nvGrpSpPr>
        <p:cNvPr id="1" name=""/>
        <p:cNvGrpSpPr/>
        <p:nvPr/>
      </p:nvGrpSpPr>
      <p:grpSpPr>
        <a:xfrm>
          <a:off x="0" y="0"/>
          <a:ext cx="0" cy="0"/>
          <a:chOff x="0" y="0"/>
          <a:chExt cx="0" cy="0"/>
        </a:xfrm>
      </p:grpSpPr>
      <p:sp>
        <p:nvSpPr>
          <p:cNvPr id="2" name="Rectangle 45">
            <a:extLst>
              <a:ext uri="{FF2B5EF4-FFF2-40B4-BE49-F238E27FC236}">
                <a16:creationId xmlns:a16="http://schemas.microsoft.com/office/drawing/2014/main" id="{88ADBDB9-BC5B-86DF-6D0C-998AE2AB2904}"/>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7">
            <a:extLst>
              <a:ext uri="{FF2B5EF4-FFF2-40B4-BE49-F238E27FC236}">
                <a16:creationId xmlns:a16="http://schemas.microsoft.com/office/drawing/2014/main" id="{784D3176-60F3-BA14-FB43-7254C41AF107}"/>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9">
            <a:extLst>
              <a:ext uri="{FF2B5EF4-FFF2-40B4-BE49-F238E27FC236}">
                <a16:creationId xmlns:a16="http://schemas.microsoft.com/office/drawing/2014/main" id="{DE51B78C-AABB-2BC1-45C2-5C95AB035652}"/>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51">
            <a:extLst>
              <a:ext uri="{FF2B5EF4-FFF2-40B4-BE49-F238E27FC236}">
                <a16:creationId xmlns:a16="http://schemas.microsoft.com/office/drawing/2014/main" id="{01891A55-6D2F-5C7B-4D27-BA85517F53ED}"/>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53">
            <a:extLst>
              <a:ext uri="{FF2B5EF4-FFF2-40B4-BE49-F238E27FC236}">
                <a16:creationId xmlns:a16="http://schemas.microsoft.com/office/drawing/2014/main" id="{A163A369-F935-B7F6-4854-C79AD9B2FF2D}"/>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2" descr="A group of older people sitting together&#10;&#10;AI-generated content may be incorrect.">
            <a:extLst>
              <a:ext uri="{FF2B5EF4-FFF2-40B4-BE49-F238E27FC236}">
                <a16:creationId xmlns:a16="http://schemas.microsoft.com/office/drawing/2014/main" id="{16AD4724-92B6-AA9D-5E46-96B28B26CA53}"/>
              </a:ext>
            </a:extLst>
          </p:cNvPr>
          <p:cNvPicPr>
            <a:picLocks noChangeAspect="1"/>
          </p:cNvPicPr>
          <p:nvPr/>
        </p:nvPicPr>
        <p:blipFill>
          <a:blip r:embed="rId3"/>
          <a:srcRect b="12180"/>
          <a:stretch>
            <a:fillRect/>
          </a:stretch>
        </p:blipFill>
        <p:spPr>
          <a:xfrm>
            <a:off x="453304" y="457200"/>
            <a:ext cx="7588889" cy="5899653"/>
          </a:xfrm>
          <a:prstGeom prst="rect">
            <a:avLst/>
          </a:prstGeom>
          <a:noFill/>
          <a:ln cap="flat">
            <a:noFill/>
          </a:ln>
        </p:spPr>
      </p:pic>
      <p:sp>
        <p:nvSpPr>
          <p:cNvPr id="8" name="Rectangle 55">
            <a:extLst>
              <a:ext uri="{FF2B5EF4-FFF2-40B4-BE49-F238E27FC236}">
                <a16:creationId xmlns:a16="http://schemas.microsoft.com/office/drawing/2014/main" id="{79D49CCD-D35B-0164-EEB1-FD01823AE915}"/>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1E1EA966-3695-EAE6-8310-01E8880545B4}"/>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Mindset</a:t>
            </a:r>
          </a:p>
        </p:txBody>
      </p:sp>
      <p:sp>
        <p:nvSpPr>
          <p:cNvPr id="10" name="Rectangle 57">
            <a:extLst>
              <a:ext uri="{FF2B5EF4-FFF2-40B4-BE49-F238E27FC236}">
                <a16:creationId xmlns:a16="http://schemas.microsoft.com/office/drawing/2014/main" id="{6A53D0A3-0FF8-9754-8B56-24A4243A190A}"/>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5">
            <a:extLst>
              <a:ext uri="{FF2B5EF4-FFF2-40B4-BE49-F238E27FC236}">
                <a16:creationId xmlns:a16="http://schemas.microsoft.com/office/drawing/2014/main" id="{497FECFB-7B96-96F1-8D90-3D8072B5436A}"/>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5">
    <p:bg>
      <p:bgPr>
        <a:solidFill>
          <a:srgbClr val="000000"/>
        </a:solidFill>
        <a:effectLst/>
      </p:bgPr>
    </p:bg>
    <p:spTree>
      <p:nvGrpSpPr>
        <p:cNvPr id="1" name=""/>
        <p:cNvGrpSpPr/>
        <p:nvPr/>
      </p:nvGrpSpPr>
      <p:grpSpPr>
        <a:xfrm>
          <a:off x="0" y="0"/>
          <a:ext cx="0" cy="0"/>
          <a:chOff x="0" y="0"/>
          <a:chExt cx="0" cy="0"/>
        </a:xfrm>
      </p:grpSpPr>
      <p:sp>
        <p:nvSpPr>
          <p:cNvPr id="2" name="Rectangle 61">
            <a:extLst>
              <a:ext uri="{FF2B5EF4-FFF2-40B4-BE49-F238E27FC236}">
                <a16:creationId xmlns:a16="http://schemas.microsoft.com/office/drawing/2014/main" id="{1F96BF87-1279-F4AF-AD2C-1AFAD1B63B00}"/>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62">
            <a:extLst>
              <a:ext uri="{FF2B5EF4-FFF2-40B4-BE49-F238E27FC236}">
                <a16:creationId xmlns:a16="http://schemas.microsoft.com/office/drawing/2014/main" id="{AE019088-9A7C-1847-11AC-B81882C31289}"/>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63">
            <a:extLst>
              <a:ext uri="{FF2B5EF4-FFF2-40B4-BE49-F238E27FC236}">
                <a16:creationId xmlns:a16="http://schemas.microsoft.com/office/drawing/2014/main" id="{CABF46CC-6220-3C2A-489C-4515CDB03469}"/>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64">
            <a:extLst>
              <a:ext uri="{FF2B5EF4-FFF2-40B4-BE49-F238E27FC236}">
                <a16:creationId xmlns:a16="http://schemas.microsoft.com/office/drawing/2014/main" id="{939CA102-BD1A-6F97-2802-5CF59C5AFE8F}"/>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65">
            <a:extLst>
              <a:ext uri="{FF2B5EF4-FFF2-40B4-BE49-F238E27FC236}">
                <a16:creationId xmlns:a16="http://schemas.microsoft.com/office/drawing/2014/main" id="{A77F305C-B1F2-E1A3-4899-193188BA69FD}"/>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7" name="Rectangle 66">
            <a:extLst>
              <a:ext uri="{FF2B5EF4-FFF2-40B4-BE49-F238E27FC236}">
                <a16:creationId xmlns:a16="http://schemas.microsoft.com/office/drawing/2014/main" id="{8B560E72-0F39-87F3-B4BB-A3BD0FBF2ED4}"/>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262626"/>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8" name="Title 25">
            <a:extLst>
              <a:ext uri="{FF2B5EF4-FFF2-40B4-BE49-F238E27FC236}">
                <a16:creationId xmlns:a16="http://schemas.microsoft.com/office/drawing/2014/main" id="{F8C0F3B0-BEBC-5997-2034-A7DF5010735A}"/>
              </a:ext>
            </a:extLst>
          </p:cNvPr>
          <p:cNvSpPr txBox="1">
            <a:spLocks noGrp="1"/>
          </p:cNvSpPr>
          <p:nvPr>
            <p:ph type="title"/>
          </p:nvPr>
        </p:nvSpPr>
        <p:spPr>
          <a:xfrm>
            <a:off x="417579" y="1405048"/>
            <a:ext cx="3984488" cy="3779992"/>
          </a:xfrm>
          <a:prstGeom prst="rect">
            <a:avLst/>
          </a:prstGeom>
          <a:noFill/>
          <a:ln>
            <a:noFill/>
          </a:ln>
        </p:spPr>
        <p:txBody>
          <a:bodyPr vert="horz" wrap="square" lIns="91440" tIns="45720" rIns="91440" bIns="45720" anchor="ctr" anchorCtr="1" compatLnSpc="1">
            <a:noAutofit/>
          </a:bodyPr>
          <a:lstStyle/>
          <a:p>
            <a:pPr lvl="0" algn="ctr">
              <a:lnSpc>
                <a:spcPct val="90000"/>
              </a:lnSpc>
            </a:pPr>
            <a:r>
              <a:rPr lang="en-US" sz="3600">
                <a:solidFill>
                  <a:srgbClr val="FFFFFF"/>
                </a:solidFill>
              </a:rPr>
              <a:t>What is Your reaction or how do you feel when you hear the word dementia? </a:t>
            </a:r>
          </a:p>
        </p:txBody>
      </p:sp>
      <p:sp>
        <p:nvSpPr>
          <p:cNvPr id="9" name="Rectangle 67">
            <a:extLst>
              <a:ext uri="{FF2B5EF4-FFF2-40B4-BE49-F238E27FC236}">
                <a16:creationId xmlns:a16="http://schemas.microsoft.com/office/drawing/2014/main" id="{5860B05F-B90A-D8CE-9098-0AC47FE7818E}"/>
              </a:ext>
              <a:ext uri="{C183D7F6-B498-43B3-948B-1728B52AA6E4}">
                <adec:decorative xmlns:adec="http://schemas.microsoft.com/office/drawing/2017/decorative" val="1"/>
              </a:ext>
            </a:extLst>
          </p:cNvPr>
          <p:cNvSpPr>
            <a:spLocks noMove="1" noResize="1"/>
          </p:cNvSpPr>
          <p:nvPr/>
        </p:nvSpPr>
        <p:spPr>
          <a:xfrm>
            <a:off x="638616" y="457200"/>
            <a:ext cx="3511231"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0" name="Picture Placeholder 20">
            <a:extLst>
              <a:ext uri="{FF2B5EF4-FFF2-40B4-BE49-F238E27FC236}">
                <a16:creationId xmlns:a16="http://schemas.microsoft.com/office/drawing/2014/main" id="{270A7C66-443D-AE31-6F1B-BBA1A30F0753}"/>
              </a:ext>
            </a:extLst>
          </p:cNvPr>
          <p:cNvPicPr>
            <a:picLocks noGrp="1" noChangeAspect="1"/>
          </p:cNvPicPr>
          <p:nvPr>
            <p:ph type="pic" idx="4294967295"/>
          </p:nvPr>
        </p:nvPicPr>
        <p:blipFill>
          <a:blip r:embed="rId3"/>
          <a:srcRect l="15881" r="15883" b="1"/>
          <a:stretch>
            <a:fillRect/>
          </a:stretch>
        </p:blipFill>
        <p:spPr>
          <a:xfrm rot="16200004">
            <a:off x="4994146" y="-339850"/>
            <a:ext cx="6858000" cy="7537700"/>
          </a:xfrm>
          <a:solidFill>
            <a:srgbClr val="E6C46D"/>
          </a:solidFill>
        </p:spPr>
      </p:pic>
      <p:pic>
        <p:nvPicPr>
          <p:cNvPr id="11" name="Picture 4">
            <a:extLst>
              <a:ext uri="{FF2B5EF4-FFF2-40B4-BE49-F238E27FC236}">
                <a16:creationId xmlns:a16="http://schemas.microsoft.com/office/drawing/2014/main" id="{86250165-8B0C-1258-6545-81A08A020CD9}"/>
              </a:ext>
            </a:extLst>
          </p:cNvPr>
          <p:cNvPicPr>
            <a:picLocks noChangeAspect="1"/>
          </p:cNvPicPr>
          <p:nvPr/>
        </p:nvPicPr>
        <p:blipFill>
          <a:blip r:embed="rId4"/>
          <a:stretch>
            <a:fillRect/>
          </a:stretch>
        </p:blipFill>
        <p:spPr>
          <a:xfrm>
            <a:off x="10139927" y="6411717"/>
            <a:ext cx="1828800" cy="225555"/>
          </a:xfrm>
          <a:prstGeom prst="rect">
            <a:avLst/>
          </a:prstGeom>
          <a:noFill/>
          <a:ln cap="flat">
            <a:noFill/>
          </a:ln>
        </p:spPr>
      </p:pic>
      <p:pic>
        <p:nvPicPr>
          <p:cNvPr id="12" name="Picture 6" descr="A black background with white text and orange letters&#10;&#10;AI-generated content may be incorrect.">
            <a:extLst>
              <a:ext uri="{FF2B5EF4-FFF2-40B4-BE49-F238E27FC236}">
                <a16:creationId xmlns:a16="http://schemas.microsoft.com/office/drawing/2014/main" id="{B71F5A17-C557-FD0A-8773-A4A7A6FEC8C5}"/>
              </a:ext>
            </a:extLst>
          </p:cNvPr>
          <p:cNvPicPr>
            <a:picLocks noChangeAspect="1"/>
          </p:cNvPicPr>
          <p:nvPr/>
        </p:nvPicPr>
        <p:blipFill>
          <a:blip r:embed="rId5"/>
          <a:stretch>
            <a:fillRect/>
          </a:stretch>
        </p:blipFill>
        <p:spPr>
          <a:xfrm>
            <a:off x="41522" y="5758955"/>
            <a:ext cx="1672593" cy="1254794"/>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4">
    <p:bg>
      <p:bgPr>
        <a:solidFill>
          <a:srgbClr val="FFFFFF"/>
        </a:solidFill>
        <a:effectLst/>
      </p:bgPr>
    </p:bg>
    <p:spTree>
      <p:nvGrpSpPr>
        <p:cNvPr id="1" name=""/>
        <p:cNvGrpSpPr/>
        <p:nvPr/>
      </p:nvGrpSpPr>
      <p:grpSpPr>
        <a:xfrm>
          <a:off x="0" y="0"/>
          <a:ext cx="0" cy="0"/>
          <a:chOff x="0" y="0"/>
          <a:chExt cx="0" cy="0"/>
        </a:xfrm>
      </p:grpSpPr>
      <p:sp>
        <p:nvSpPr>
          <p:cNvPr id="2" name="Rectangle 46">
            <a:extLst>
              <a:ext uri="{FF2B5EF4-FFF2-40B4-BE49-F238E27FC236}">
                <a16:creationId xmlns:a16="http://schemas.microsoft.com/office/drawing/2014/main" id="{853E3717-8F42-956A-6057-12DFC4E925FE}"/>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8">
            <a:extLst>
              <a:ext uri="{FF2B5EF4-FFF2-40B4-BE49-F238E27FC236}">
                <a16:creationId xmlns:a16="http://schemas.microsoft.com/office/drawing/2014/main" id="{7536D904-5BDC-ABF5-51F3-F3B9F8A2D55D}"/>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50">
            <a:extLst>
              <a:ext uri="{FF2B5EF4-FFF2-40B4-BE49-F238E27FC236}">
                <a16:creationId xmlns:a16="http://schemas.microsoft.com/office/drawing/2014/main" id="{289CBB36-F94E-E12A-AC09-BC2DD669C5DF}"/>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52">
            <a:extLst>
              <a:ext uri="{FF2B5EF4-FFF2-40B4-BE49-F238E27FC236}">
                <a16:creationId xmlns:a16="http://schemas.microsoft.com/office/drawing/2014/main" id="{CD95D236-A5B3-2C3D-302B-3ADE24128FF5}"/>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Title 1">
            <a:extLst>
              <a:ext uri="{FF2B5EF4-FFF2-40B4-BE49-F238E27FC236}">
                <a16:creationId xmlns:a16="http://schemas.microsoft.com/office/drawing/2014/main" id="{B728F55B-F215-1648-56C5-BE795AD81B34}"/>
              </a:ext>
            </a:extLst>
          </p:cNvPr>
          <p:cNvSpPr txBox="1">
            <a:spLocks noGrp="1"/>
          </p:cNvSpPr>
          <p:nvPr>
            <p:ph type="title"/>
          </p:nvPr>
        </p:nvSpPr>
        <p:spPr>
          <a:xfrm>
            <a:off x="746223" y="1037962"/>
            <a:ext cx="3054086" cy="4709132"/>
          </a:xfrm>
          <a:prstGeom prst="rect">
            <a:avLst/>
          </a:prstGeom>
          <a:noFill/>
          <a:ln>
            <a:noFill/>
          </a:ln>
        </p:spPr>
        <p:txBody>
          <a:bodyPr vert="horz" wrap="square" lIns="91440" tIns="45720" rIns="91440" bIns="45720" anchor="ctr" anchorCtr="0" compatLnSpc="1">
            <a:normAutofit/>
          </a:bodyPr>
          <a:lstStyle/>
          <a:p>
            <a:pPr lvl="0">
              <a:lnSpc>
                <a:spcPct val="90000"/>
              </a:lnSpc>
            </a:pPr>
            <a:br>
              <a:rPr lang="en-US"/>
            </a:br>
            <a:r>
              <a:rPr lang="en-US"/>
              <a:t> </a:t>
            </a:r>
            <a:r>
              <a:rPr lang="en-US" sz="6000"/>
              <a:t>Mindset</a:t>
            </a:r>
            <a:br>
              <a:rPr lang="en-US" sz="6000"/>
            </a:br>
            <a:br>
              <a:rPr lang="en-US"/>
            </a:br>
            <a:br>
              <a:rPr lang="en-US"/>
            </a:br>
            <a:r>
              <a:rPr lang="en-US"/>
              <a:t>“the problem is not the problem the problem is your attitude about the problem”</a:t>
            </a:r>
            <a:br>
              <a:rPr lang="en-US"/>
            </a:br>
            <a:r>
              <a:rPr lang="en-US" sz="1600"/>
              <a:t> ~ captain Jack Sparrow</a:t>
            </a:r>
          </a:p>
        </p:txBody>
      </p:sp>
      <p:sp>
        <p:nvSpPr>
          <p:cNvPr id="7" name="Rectangle 54">
            <a:extLst>
              <a:ext uri="{FF2B5EF4-FFF2-40B4-BE49-F238E27FC236}">
                <a16:creationId xmlns:a16="http://schemas.microsoft.com/office/drawing/2014/main" id="{B1980862-2C25-52EC-4287-AA3EFD3FC0D1}"/>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8" name="Rectangle 56">
            <a:extLst>
              <a:ext uri="{FF2B5EF4-FFF2-40B4-BE49-F238E27FC236}">
                <a16:creationId xmlns:a16="http://schemas.microsoft.com/office/drawing/2014/main" id="{3FC6DCFC-BCFC-5190-EAD7-59107993FCFB}"/>
              </a:ext>
              <a:ext uri="{C183D7F6-B498-43B3-948B-1728B52AA6E4}">
                <adec:decorative xmlns:adec="http://schemas.microsoft.com/office/drawing/2017/decorative" val="1"/>
              </a:ext>
            </a:extLst>
          </p:cNvPr>
          <p:cNvSpPr>
            <a:spLocks noMove="1" noResize="1"/>
          </p:cNvSpPr>
          <p:nvPr/>
        </p:nvSpPr>
        <p:spPr>
          <a:xfrm>
            <a:off x="4241828" y="457200"/>
            <a:ext cx="7498079"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grpSp>
        <p:nvGrpSpPr>
          <p:cNvPr id="9" name="Content Placeholder 3">
            <a:extLst>
              <a:ext uri="{FF2B5EF4-FFF2-40B4-BE49-F238E27FC236}">
                <a16:creationId xmlns:a16="http://schemas.microsoft.com/office/drawing/2014/main" id="{A6FF241D-5FB2-53F9-3EFA-00BD6140EF18}"/>
              </a:ext>
            </a:extLst>
          </p:cNvPr>
          <p:cNvGrpSpPr/>
          <p:nvPr/>
        </p:nvGrpSpPr>
        <p:grpSpPr>
          <a:xfrm>
            <a:off x="4598435" y="1207785"/>
            <a:ext cx="7012369" cy="4709132"/>
            <a:chOff x="4598435" y="1207785"/>
            <a:chExt cx="7012369" cy="4709132"/>
          </a:xfrm>
        </p:grpSpPr>
        <p:sp>
          <p:nvSpPr>
            <p:cNvPr id="10" name="Freeform 9">
              <a:extLst>
                <a:ext uri="{FF2B5EF4-FFF2-40B4-BE49-F238E27FC236}">
                  <a16:creationId xmlns:a16="http://schemas.microsoft.com/office/drawing/2014/main" id="{9F4AFFDC-BAC9-D2CC-ECC3-CB0EE60BA454}"/>
                </a:ext>
              </a:extLst>
            </p:cNvPr>
            <p:cNvSpPr/>
            <p:nvPr/>
          </p:nvSpPr>
          <p:spPr>
            <a:xfrm>
              <a:off x="4598435" y="1207785"/>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E6C46D"/>
              </a:solidFill>
              <a:prstDash val="solid"/>
              <a:miter/>
            </a:ln>
          </p:spPr>
          <p:txBody>
            <a:bodyPr lIns="0" tIns="0" rIns="0" bIns="0"/>
            <a:lstStyle/>
            <a:p>
              <a:endParaRPr lang="en-US"/>
            </a:p>
          </p:txBody>
        </p:sp>
        <p:sp>
          <p:nvSpPr>
            <p:cNvPr id="11" name="Freeform 10">
              <a:extLst>
                <a:ext uri="{FF2B5EF4-FFF2-40B4-BE49-F238E27FC236}">
                  <a16:creationId xmlns:a16="http://schemas.microsoft.com/office/drawing/2014/main" id="{FFE86C73-8C0B-3077-5F10-1230A3DE14FB}"/>
                </a:ext>
              </a:extLst>
            </p:cNvPr>
            <p:cNvSpPr/>
            <p:nvPr/>
          </p:nvSpPr>
          <p:spPr>
            <a:xfrm>
              <a:off x="4598435" y="1207785"/>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Fixed 			Growth</a:t>
              </a:r>
            </a:p>
          </p:txBody>
        </p:sp>
        <p:sp>
          <p:nvSpPr>
            <p:cNvPr id="12" name="Freeform 11">
              <a:extLst>
                <a:ext uri="{FF2B5EF4-FFF2-40B4-BE49-F238E27FC236}">
                  <a16:creationId xmlns:a16="http://schemas.microsoft.com/office/drawing/2014/main" id="{04AFD3AB-1AB8-F36D-A011-5ED4A2388F90}"/>
                </a:ext>
              </a:extLst>
            </p:cNvPr>
            <p:cNvSpPr/>
            <p:nvPr/>
          </p:nvSpPr>
          <p:spPr>
            <a:xfrm>
              <a:off x="4598435" y="1796421"/>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537685"/>
              </a:solidFill>
              <a:prstDash val="solid"/>
              <a:miter/>
            </a:ln>
          </p:spPr>
          <p:txBody>
            <a:bodyPr lIns="0" tIns="0" rIns="0" bIns="0"/>
            <a:lstStyle/>
            <a:p>
              <a:endParaRPr lang="en-US"/>
            </a:p>
          </p:txBody>
        </p:sp>
        <p:sp>
          <p:nvSpPr>
            <p:cNvPr id="13" name="Freeform 12">
              <a:extLst>
                <a:ext uri="{FF2B5EF4-FFF2-40B4-BE49-F238E27FC236}">
                  <a16:creationId xmlns:a16="http://schemas.microsoft.com/office/drawing/2014/main" id="{9F74221C-BE8B-060D-FC6A-A1A562450969}"/>
                </a:ext>
              </a:extLst>
            </p:cNvPr>
            <p:cNvSpPr/>
            <p:nvPr/>
          </p:nvSpPr>
          <p:spPr>
            <a:xfrm>
              <a:off x="4598435" y="2991240"/>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Avoids Change		Embrace Change</a:t>
              </a:r>
            </a:p>
          </p:txBody>
        </p:sp>
        <p:sp>
          <p:nvSpPr>
            <p:cNvPr id="14" name="Freeform 13">
              <a:extLst>
                <a:ext uri="{FF2B5EF4-FFF2-40B4-BE49-F238E27FC236}">
                  <a16:creationId xmlns:a16="http://schemas.microsoft.com/office/drawing/2014/main" id="{73DF1889-51A6-CB20-FC5A-3D32B95C59EF}"/>
                </a:ext>
              </a:extLst>
            </p:cNvPr>
            <p:cNvSpPr/>
            <p:nvPr/>
          </p:nvSpPr>
          <p:spPr>
            <a:xfrm>
              <a:off x="4598435" y="2385066"/>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969FA7"/>
              </a:solidFill>
              <a:prstDash val="solid"/>
              <a:miter/>
            </a:ln>
          </p:spPr>
          <p:txBody>
            <a:bodyPr lIns="0" tIns="0" rIns="0" bIns="0"/>
            <a:lstStyle/>
            <a:p>
              <a:endParaRPr lang="en-US"/>
            </a:p>
          </p:txBody>
        </p:sp>
        <p:sp>
          <p:nvSpPr>
            <p:cNvPr id="15" name="Freeform 14">
              <a:extLst>
                <a:ext uri="{FF2B5EF4-FFF2-40B4-BE49-F238E27FC236}">
                  <a16:creationId xmlns:a16="http://schemas.microsoft.com/office/drawing/2014/main" id="{8558D02B-AB84-F353-8989-003AF35CA41C}"/>
                </a:ext>
              </a:extLst>
            </p:cNvPr>
            <p:cNvSpPr/>
            <p:nvPr/>
          </p:nvSpPr>
          <p:spPr>
            <a:xfrm>
              <a:off x="4598435" y="2385066"/>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Dislikes Criticism	Welcomes Criticism</a:t>
              </a:r>
            </a:p>
          </p:txBody>
        </p:sp>
        <p:sp>
          <p:nvSpPr>
            <p:cNvPr id="16" name="Freeform 15">
              <a:extLst>
                <a:ext uri="{FF2B5EF4-FFF2-40B4-BE49-F238E27FC236}">
                  <a16:creationId xmlns:a16="http://schemas.microsoft.com/office/drawing/2014/main" id="{5942D78A-D4E2-DDA0-A6A7-D5848D7F7340}"/>
                </a:ext>
              </a:extLst>
            </p:cNvPr>
            <p:cNvSpPr/>
            <p:nvPr/>
          </p:nvSpPr>
          <p:spPr>
            <a:xfrm>
              <a:off x="4598435" y="2973711"/>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A9C37C"/>
              </a:solidFill>
              <a:prstDash val="solid"/>
              <a:miter/>
            </a:ln>
          </p:spPr>
          <p:txBody>
            <a:bodyPr lIns="0" tIns="0" rIns="0" bIns="0"/>
            <a:lstStyle/>
            <a:p>
              <a:endParaRPr lang="en-US"/>
            </a:p>
          </p:txBody>
        </p:sp>
        <p:sp>
          <p:nvSpPr>
            <p:cNvPr id="17" name="Freeform 16">
              <a:extLst>
                <a:ext uri="{FF2B5EF4-FFF2-40B4-BE49-F238E27FC236}">
                  <a16:creationId xmlns:a16="http://schemas.microsoft.com/office/drawing/2014/main" id="{E2EB7A90-6B8E-6A00-0E67-20A7397BEF52}"/>
                </a:ext>
              </a:extLst>
            </p:cNvPr>
            <p:cNvSpPr/>
            <p:nvPr/>
          </p:nvSpPr>
          <p:spPr>
            <a:xfrm>
              <a:off x="4598435" y="2973711"/>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Gill Sans MT"/>
              </a:endParaRPr>
            </a:p>
          </p:txBody>
        </p:sp>
        <p:sp>
          <p:nvSpPr>
            <p:cNvPr id="18" name="Freeform 17">
              <a:extLst>
                <a:ext uri="{FF2B5EF4-FFF2-40B4-BE49-F238E27FC236}">
                  <a16:creationId xmlns:a16="http://schemas.microsoft.com/office/drawing/2014/main" id="{51A2763B-9156-F66C-8AEF-B3293CD5C5B2}"/>
                </a:ext>
              </a:extLst>
            </p:cNvPr>
            <p:cNvSpPr/>
            <p:nvPr/>
          </p:nvSpPr>
          <p:spPr>
            <a:xfrm>
              <a:off x="4598435" y="3562346"/>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5A8071"/>
              </a:solidFill>
              <a:prstDash val="solid"/>
              <a:miter/>
            </a:ln>
          </p:spPr>
          <p:txBody>
            <a:bodyPr lIns="0" tIns="0" rIns="0" bIns="0"/>
            <a:lstStyle/>
            <a:p>
              <a:endParaRPr lang="en-US"/>
            </a:p>
          </p:txBody>
        </p:sp>
        <p:sp>
          <p:nvSpPr>
            <p:cNvPr id="19" name="Freeform 18">
              <a:extLst>
                <a:ext uri="{FF2B5EF4-FFF2-40B4-BE49-F238E27FC236}">
                  <a16:creationId xmlns:a16="http://schemas.microsoft.com/office/drawing/2014/main" id="{3C2CAFAD-2751-FB61-5289-9D62CBD4332E}"/>
                </a:ext>
              </a:extLst>
            </p:cNvPr>
            <p:cNvSpPr/>
            <p:nvPr/>
          </p:nvSpPr>
          <p:spPr>
            <a:xfrm>
              <a:off x="4598435" y="3562346"/>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Prefer Comfort Zone	Step out of Comfort</a:t>
              </a:r>
            </a:p>
          </p:txBody>
        </p:sp>
        <p:sp>
          <p:nvSpPr>
            <p:cNvPr id="20" name="Freeform 19">
              <a:extLst>
                <a:ext uri="{FF2B5EF4-FFF2-40B4-BE49-F238E27FC236}">
                  <a16:creationId xmlns:a16="http://schemas.microsoft.com/office/drawing/2014/main" id="{753B1FAC-DC71-6A8F-8953-E84B42136112}"/>
                </a:ext>
              </a:extLst>
            </p:cNvPr>
            <p:cNvSpPr/>
            <p:nvPr/>
          </p:nvSpPr>
          <p:spPr>
            <a:xfrm>
              <a:off x="4598435" y="4150991"/>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E6C46D"/>
              </a:solidFill>
              <a:prstDash val="solid"/>
              <a:miter/>
            </a:ln>
          </p:spPr>
          <p:txBody>
            <a:bodyPr lIns="0" tIns="0" rIns="0" bIns="0"/>
            <a:lstStyle/>
            <a:p>
              <a:endParaRPr lang="en-US"/>
            </a:p>
          </p:txBody>
        </p:sp>
        <p:sp>
          <p:nvSpPr>
            <p:cNvPr id="21" name="Freeform 20">
              <a:extLst>
                <a:ext uri="{FF2B5EF4-FFF2-40B4-BE49-F238E27FC236}">
                  <a16:creationId xmlns:a16="http://schemas.microsoft.com/office/drawing/2014/main" id="{861F62D6-BDD0-2AAE-93F3-EA6CEEFB6C02}"/>
                </a:ext>
              </a:extLst>
            </p:cNvPr>
            <p:cNvSpPr/>
            <p:nvPr/>
          </p:nvSpPr>
          <p:spPr>
            <a:xfrm>
              <a:off x="4598435" y="4150991"/>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Struggles with Failure	Learns from Failure</a:t>
              </a:r>
            </a:p>
          </p:txBody>
        </p:sp>
        <p:sp>
          <p:nvSpPr>
            <p:cNvPr id="22" name="Freeform 21">
              <a:extLst>
                <a:ext uri="{FF2B5EF4-FFF2-40B4-BE49-F238E27FC236}">
                  <a16:creationId xmlns:a16="http://schemas.microsoft.com/office/drawing/2014/main" id="{650B640C-AA95-0B9A-FC15-CFD16C347820}"/>
                </a:ext>
              </a:extLst>
            </p:cNvPr>
            <p:cNvSpPr/>
            <p:nvPr/>
          </p:nvSpPr>
          <p:spPr>
            <a:xfrm>
              <a:off x="4598435" y="4739627"/>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537685"/>
              </a:solidFill>
              <a:prstDash val="solid"/>
              <a:miter/>
            </a:ln>
          </p:spPr>
          <p:txBody>
            <a:bodyPr lIns="0" tIns="0" rIns="0" bIns="0"/>
            <a:lstStyle/>
            <a:p>
              <a:endParaRPr lang="en-US"/>
            </a:p>
          </p:txBody>
        </p:sp>
        <p:sp>
          <p:nvSpPr>
            <p:cNvPr id="23" name="Freeform 22">
              <a:extLst>
                <a:ext uri="{FF2B5EF4-FFF2-40B4-BE49-F238E27FC236}">
                  <a16:creationId xmlns:a16="http://schemas.microsoft.com/office/drawing/2014/main" id="{848E4337-68E6-0A30-C2BB-5D2D96D9BA12}"/>
                </a:ext>
              </a:extLst>
            </p:cNvPr>
            <p:cNvSpPr/>
            <p:nvPr/>
          </p:nvSpPr>
          <p:spPr>
            <a:xfrm>
              <a:off x="4598435" y="4739627"/>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Threatened by Other’s	Learn from Other’s</a:t>
              </a:r>
            </a:p>
          </p:txBody>
        </p:sp>
        <p:sp>
          <p:nvSpPr>
            <p:cNvPr id="24" name="Freeform 23">
              <a:extLst>
                <a:ext uri="{FF2B5EF4-FFF2-40B4-BE49-F238E27FC236}">
                  <a16:creationId xmlns:a16="http://schemas.microsoft.com/office/drawing/2014/main" id="{F6DC2519-4C63-3681-9D12-781468B91776}"/>
                </a:ext>
              </a:extLst>
            </p:cNvPr>
            <p:cNvSpPr/>
            <p:nvPr/>
          </p:nvSpPr>
          <p:spPr>
            <a:xfrm>
              <a:off x="4598435" y="5328272"/>
              <a:ext cx="701236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2229" cap="rnd">
              <a:solidFill>
                <a:srgbClr val="969FA7"/>
              </a:solidFill>
              <a:prstDash val="solid"/>
              <a:miter/>
            </a:ln>
          </p:spPr>
          <p:txBody>
            <a:bodyPr lIns="0" tIns="0" rIns="0" bIns="0"/>
            <a:lstStyle/>
            <a:p>
              <a:endParaRPr lang="en-US"/>
            </a:p>
          </p:txBody>
        </p:sp>
        <p:sp>
          <p:nvSpPr>
            <p:cNvPr id="25" name="Freeform 24">
              <a:extLst>
                <a:ext uri="{FF2B5EF4-FFF2-40B4-BE49-F238E27FC236}">
                  <a16:creationId xmlns:a16="http://schemas.microsoft.com/office/drawing/2014/main" id="{EFE48EAC-39AD-36B3-79B9-5599BDF3935B}"/>
                </a:ext>
              </a:extLst>
            </p:cNvPr>
            <p:cNvSpPr/>
            <p:nvPr/>
          </p:nvSpPr>
          <p:spPr>
            <a:xfrm>
              <a:off x="4598435" y="5328272"/>
              <a:ext cx="7012369" cy="588645"/>
            </a:xfrm>
            <a:custGeom>
              <a:avLst/>
              <a:gdLst>
                <a:gd name="f0" fmla="val 10800000"/>
                <a:gd name="f1" fmla="val 5400000"/>
                <a:gd name="f2" fmla="val 180"/>
                <a:gd name="f3" fmla="val w"/>
                <a:gd name="f4" fmla="val h"/>
                <a:gd name="f5" fmla="val 0"/>
                <a:gd name="f6" fmla="val 7012370"/>
                <a:gd name="f7" fmla="val 588641"/>
                <a:gd name="f8" fmla="+- 0 0 -90"/>
                <a:gd name="f9" fmla="*/ f3 1 7012370"/>
                <a:gd name="f10" fmla="*/ f4 1 588641"/>
                <a:gd name="f11" fmla="val f5"/>
                <a:gd name="f12" fmla="val f6"/>
                <a:gd name="f13" fmla="val f7"/>
                <a:gd name="f14" fmla="*/ f8 f0 1"/>
                <a:gd name="f15" fmla="+- f13 0 f11"/>
                <a:gd name="f16" fmla="+- f12 0 f11"/>
                <a:gd name="f17" fmla="*/ f14 1 f2"/>
                <a:gd name="f18" fmla="*/ f16 1 7012370"/>
                <a:gd name="f19" fmla="*/ f15 1 588641"/>
                <a:gd name="f20" fmla="*/ 0 f16 1"/>
                <a:gd name="f21" fmla="*/ 0 f15 1"/>
                <a:gd name="f22" fmla="*/ 7012370 f16 1"/>
                <a:gd name="f23" fmla="*/ 588641 f15 1"/>
                <a:gd name="f24" fmla="+- f17 0 f1"/>
                <a:gd name="f25" fmla="*/ f20 1 7012370"/>
                <a:gd name="f26" fmla="*/ f21 1 588641"/>
                <a:gd name="f27" fmla="*/ f22 1 7012370"/>
                <a:gd name="f28" fmla="*/ f23 1 588641"/>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7012370" h="588641">
                  <a:moveTo>
                    <a:pt x="f5" y="f5"/>
                  </a:moveTo>
                  <a:lnTo>
                    <a:pt x="f6" y="f5"/>
                  </a:lnTo>
                  <a:lnTo>
                    <a:pt x="f6" y="f7"/>
                  </a:lnTo>
                  <a:lnTo>
                    <a:pt x="f5" y="f7"/>
                  </a:lnTo>
                  <a:lnTo>
                    <a:pt x="f5" y="f5"/>
                  </a:lnTo>
                  <a:close/>
                </a:path>
              </a:pathLst>
            </a:custGeom>
            <a:noFill/>
            <a:ln cap="flat">
              <a:noFill/>
              <a:prstDash val="solid"/>
            </a:ln>
          </p:spPr>
          <p:txBody>
            <a:bodyPr vert="horz" wrap="square" lIns="106683" tIns="106683" rIns="106683" bIns="106683" anchor="t" anchorCtr="0" compatLnSpc="1">
              <a:noAutofit/>
            </a:bodyPr>
            <a:lstStyle/>
            <a:p>
              <a:pPr marL="0" marR="0" lvl="0" indent="0" algn="l" defTabSz="1244598" rtl="0" fontAlgn="auto" hangingPunct="1">
                <a:lnSpc>
                  <a:spcPct val="90000"/>
                </a:lnSpc>
                <a:spcBef>
                  <a:spcPts val="0"/>
                </a:spcBef>
                <a:spcAft>
                  <a:spcPts val="120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Gill Sans MT"/>
                </a:rPr>
                <a:t>Focus on Proving Self	Values the Process</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39">
    <p:bg>
      <p:bgPr>
        <a:solidFill>
          <a:srgbClr val="FFFFFF"/>
        </a:solidFill>
        <a:effectLst/>
      </p:bgPr>
    </p:bg>
    <p:spTree>
      <p:nvGrpSpPr>
        <p:cNvPr id="1" name=""/>
        <p:cNvGrpSpPr/>
        <p:nvPr/>
      </p:nvGrpSpPr>
      <p:grpSpPr>
        <a:xfrm>
          <a:off x="0" y="0"/>
          <a:ext cx="0" cy="0"/>
          <a:chOff x="0" y="0"/>
          <a:chExt cx="0" cy="0"/>
        </a:xfrm>
      </p:grpSpPr>
      <p:sp>
        <p:nvSpPr>
          <p:cNvPr id="2" name="Rectangle 36">
            <a:extLst>
              <a:ext uri="{FF2B5EF4-FFF2-40B4-BE49-F238E27FC236}">
                <a16:creationId xmlns:a16="http://schemas.microsoft.com/office/drawing/2014/main" id="{7C993A3F-678E-08B3-7700-E69B8B020573}"/>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38">
            <a:extLst>
              <a:ext uri="{FF2B5EF4-FFF2-40B4-BE49-F238E27FC236}">
                <a16:creationId xmlns:a16="http://schemas.microsoft.com/office/drawing/2014/main" id="{D260DBC5-027A-56A6-E26A-0BED7813EFAA}"/>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0">
            <a:extLst>
              <a:ext uri="{FF2B5EF4-FFF2-40B4-BE49-F238E27FC236}">
                <a16:creationId xmlns:a16="http://schemas.microsoft.com/office/drawing/2014/main" id="{DE2D6785-90A2-F30C-166E-0FE6EAFB0CED}"/>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2">
            <a:extLst>
              <a:ext uri="{FF2B5EF4-FFF2-40B4-BE49-F238E27FC236}">
                <a16:creationId xmlns:a16="http://schemas.microsoft.com/office/drawing/2014/main" id="{837E2183-3211-9438-FFCD-FA36D14BAA99}"/>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4">
            <a:extLst>
              <a:ext uri="{FF2B5EF4-FFF2-40B4-BE49-F238E27FC236}">
                <a16:creationId xmlns:a16="http://schemas.microsoft.com/office/drawing/2014/main" id="{7D08316B-C33D-7A4C-D9BB-89079B607423}"/>
              </a:ext>
              <a:ext uri="{C183D7F6-B498-43B3-948B-1728B52AA6E4}">
                <adec:decorative xmlns:adec="http://schemas.microsoft.com/office/drawing/2017/decorative" val="1"/>
              </a:ext>
            </a:extLst>
          </p:cNvPr>
          <p:cNvSpPr>
            <a:spLocks noMove="1" noResize="1"/>
          </p:cNvSpPr>
          <p:nvPr/>
        </p:nvSpPr>
        <p:spPr>
          <a:xfrm>
            <a:off x="477015" y="480060"/>
            <a:ext cx="11237976" cy="5897880"/>
          </a:xfrm>
          <a:prstGeom prst="rect">
            <a:avLst/>
          </a:prstGeom>
          <a:solidFill>
            <a:srgbClr val="FFFFFF"/>
          </a:solidFill>
          <a:ln cap="flat">
            <a:noFill/>
            <a:prstDash val="solid"/>
          </a:ln>
          <a:effectLst>
            <a:outerShdw dist="17775" dir="5400000" algn="tl">
              <a:srgbClr val="000000">
                <a:alpha val="43000"/>
              </a:srgbClr>
            </a:outerShdw>
          </a:effectLst>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7" name="Online Media 3" title="Katherine Home">
            <a:extLst>
              <a:ext uri="{FF2B5EF4-FFF2-40B4-BE49-F238E27FC236}">
                <a16:creationId xmlns:a16="http://schemas.microsoft.com/office/drawing/2014/main" id="{D5B280BD-10A8-3792-B7BB-1AC9B7156335}"/>
              </a:ext>
            </a:extLst>
          </p:cNvPr>
          <p:cNvPicPr>
            <a:picLocks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1143941" y="643463"/>
            <a:ext cx="9904113" cy="5571064"/>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7"/>
                </p:tgtEl>
              </p:cMediaNode>
            </p:video>
            <p:seq concurrent="1" nextAc="seek">
              <p:cTn id="8" dur="indefinite" nodeType="interactiveSeq">
                <p:stCondLst>
                  <p:cond evt="onClick" delay="0">
                    <p:tgtEl>
                      <p:spTgt spid="7"/>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18">
    <p:bg>
      <p:bgPr>
        <a:solidFill>
          <a:srgbClr val="FFFFFF"/>
        </a:solidFill>
        <a:effectLst/>
      </p:bgPr>
    </p:bg>
    <p:spTree>
      <p:nvGrpSpPr>
        <p:cNvPr id="1" name=""/>
        <p:cNvGrpSpPr/>
        <p:nvPr/>
      </p:nvGrpSpPr>
      <p:grpSpPr>
        <a:xfrm>
          <a:off x="0" y="0"/>
          <a:ext cx="0" cy="0"/>
          <a:chOff x="0" y="0"/>
          <a:chExt cx="0" cy="0"/>
        </a:xfrm>
      </p:grpSpPr>
      <p:sp>
        <p:nvSpPr>
          <p:cNvPr id="2" name="Rectangle 45">
            <a:extLst>
              <a:ext uri="{FF2B5EF4-FFF2-40B4-BE49-F238E27FC236}">
                <a16:creationId xmlns:a16="http://schemas.microsoft.com/office/drawing/2014/main" id="{D91D0A90-D8F3-AD23-2FFB-88B2D9629338}"/>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7">
            <a:extLst>
              <a:ext uri="{FF2B5EF4-FFF2-40B4-BE49-F238E27FC236}">
                <a16:creationId xmlns:a16="http://schemas.microsoft.com/office/drawing/2014/main" id="{E19AEE78-4CE0-3803-CA99-0F84BB8446F6}"/>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9">
            <a:extLst>
              <a:ext uri="{FF2B5EF4-FFF2-40B4-BE49-F238E27FC236}">
                <a16:creationId xmlns:a16="http://schemas.microsoft.com/office/drawing/2014/main" id="{C8F8F02C-AC02-3D56-7B76-C5D94481561F}"/>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51">
            <a:extLst>
              <a:ext uri="{FF2B5EF4-FFF2-40B4-BE49-F238E27FC236}">
                <a16:creationId xmlns:a16="http://schemas.microsoft.com/office/drawing/2014/main" id="{2F8427F7-B513-28CD-22CE-19DFA49970F3}"/>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53">
            <a:extLst>
              <a:ext uri="{FF2B5EF4-FFF2-40B4-BE49-F238E27FC236}">
                <a16:creationId xmlns:a16="http://schemas.microsoft.com/office/drawing/2014/main" id="{786B3838-4B39-53E0-5AB5-A2C09E5F42E7}"/>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2" descr="A group of older people sitting together&#10;&#10;AI-generated content may be incorrect.">
            <a:extLst>
              <a:ext uri="{FF2B5EF4-FFF2-40B4-BE49-F238E27FC236}">
                <a16:creationId xmlns:a16="http://schemas.microsoft.com/office/drawing/2014/main" id="{C668CEE0-7CD1-8EFC-F391-BEEEA6B12B9F}"/>
              </a:ext>
            </a:extLst>
          </p:cNvPr>
          <p:cNvPicPr>
            <a:picLocks noChangeAspect="1"/>
          </p:cNvPicPr>
          <p:nvPr/>
        </p:nvPicPr>
        <p:blipFill>
          <a:blip r:embed="rId3"/>
          <a:srcRect b="12180"/>
          <a:stretch>
            <a:fillRect/>
          </a:stretch>
        </p:blipFill>
        <p:spPr>
          <a:xfrm>
            <a:off x="453304" y="457200"/>
            <a:ext cx="7588889" cy="5899653"/>
          </a:xfrm>
          <a:prstGeom prst="rect">
            <a:avLst/>
          </a:prstGeom>
          <a:noFill/>
          <a:ln cap="flat">
            <a:noFill/>
          </a:ln>
        </p:spPr>
      </p:pic>
      <p:sp>
        <p:nvSpPr>
          <p:cNvPr id="8" name="Rectangle 55">
            <a:extLst>
              <a:ext uri="{FF2B5EF4-FFF2-40B4-BE49-F238E27FC236}">
                <a16:creationId xmlns:a16="http://schemas.microsoft.com/office/drawing/2014/main" id="{7541D8B7-9E70-2E44-1C43-61AEB63EE271}"/>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ABBA73C0-991C-3486-6BC0-1A28D50F79C3}"/>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Mindset</a:t>
            </a:r>
            <a:br>
              <a:rPr lang="en-US" sz="3600">
                <a:solidFill>
                  <a:srgbClr val="FFFFFF"/>
                </a:solidFill>
              </a:rPr>
            </a:br>
            <a:r>
              <a:rPr lang="en-US" sz="3600">
                <a:solidFill>
                  <a:srgbClr val="FFFFFF"/>
                </a:solidFill>
              </a:rPr>
              <a:t>Debrief</a:t>
            </a:r>
          </a:p>
        </p:txBody>
      </p:sp>
      <p:sp>
        <p:nvSpPr>
          <p:cNvPr id="10" name="Rectangle 57">
            <a:extLst>
              <a:ext uri="{FF2B5EF4-FFF2-40B4-BE49-F238E27FC236}">
                <a16:creationId xmlns:a16="http://schemas.microsoft.com/office/drawing/2014/main" id="{5835E9E9-21E1-238F-B69D-989BB90A0AA1}"/>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1">
            <a:extLst>
              <a:ext uri="{FF2B5EF4-FFF2-40B4-BE49-F238E27FC236}">
                <a16:creationId xmlns:a16="http://schemas.microsoft.com/office/drawing/2014/main" id="{C0187C3C-7DBA-CDD3-8DD1-D4AD4EDE444E}"/>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48">
    <p:bg>
      <p:bgPr>
        <a:solidFill>
          <a:srgbClr val="FFFFFF"/>
        </a:solidFill>
        <a:effectLst/>
      </p:bgPr>
    </p:bg>
    <p:spTree>
      <p:nvGrpSpPr>
        <p:cNvPr id="1" name=""/>
        <p:cNvGrpSpPr/>
        <p:nvPr/>
      </p:nvGrpSpPr>
      <p:grpSpPr>
        <a:xfrm>
          <a:off x="0" y="0"/>
          <a:ext cx="0" cy="0"/>
          <a:chOff x="0" y="0"/>
          <a:chExt cx="0" cy="0"/>
        </a:xfrm>
      </p:grpSpPr>
      <p:sp>
        <p:nvSpPr>
          <p:cNvPr id="2" name="Rectangle 38">
            <a:extLst>
              <a:ext uri="{FF2B5EF4-FFF2-40B4-BE49-F238E27FC236}">
                <a16:creationId xmlns:a16="http://schemas.microsoft.com/office/drawing/2014/main" id="{AF7B3DE4-4B3F-504E-8F2A-8357B471D3E2}"/>
              </a:ext>
              <a:ext uri="{C183D7F6-B498-43B3-948B-1728B52AA6E4}">
                <adec:decorative xmlns:adec="http://schemas.microsoft.com/office/drawing/2017/decorative" val="1"/>
              </a:ext>
            </a:extLst>
          </p:cNvPr>
          <p:cNvSpPr>
            <a:spLocks noMove="1" noResize="1"/>
          </p:cNvSpPr>
          <p:nvPr/>
        </p:nvSpPr>
        <p:spPr>
          <a:xfrm>
            <a:off x="446538" y="457200"/>
            <a:ext cx="3703320" cy="94997"/>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3" name="Rectangle 40">
            <a:extLst>
              <a:ext uri="{FF2B5EF4-FFF2-40B4-BE49-F238E27FC236}">
                <a16:creationId xmlns:a16="http://schemas.microsoft.com/office/drawing/2014/main" id="{A57AA0D7-0383-027A-DDA5-75F23FEBED16}"/>
              </a:ext>
              <a:ext uri="{C183D7F6-B498-43B3-948B-1728B52AA6E4}">
                <adec:decorative xmlns:adec="http://schemas.microsoft.com/office/drawing/2017/decorative" val="1"/>
              </a:ext>
            </a:extLst>
          </p:cNvPr>
          <p:cNvSpPr>
            <a:spLocks noMove="1" noResize="1"/>
          </p:cNvSpPr>
          <p:nvPr/>
        </p:nvSpPr>
        <p:spPr>
          <a:xfrm>
            <a:off x="8042148" y="453642"/>
            <a:ext cx="3703320" cy="98554"/>
          </a:xfrm>
          <a:prstGeom prst="rect">
            <a:avLst/>
          </a:prstGeom>
          <a:solidFill>
            <a:srgbClr val="969FA7"/>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4" name="Rectangle 42">
            <a:extLst>
              <a:ext uri="{FF2B5EF4-FFF2-40B4-BE49-F238E27FC236}">
                <a16:creationId xmlns:a16="http://schemas.microsoft.com/office/drawing/2014/main" id="{253857EC-7580-34A2-F3F1-0E9EC606DFD5}"/>
              </a:ext>
              <a:ext uri="{C183D7F6-B498-43B3-948B-1728B52AA6E4}">
                <adec:decorative xmlns:adec="http://schemas.microsoft.com/office/drawing/2017/decorative" val="1"/>
              </a:ext>
            </a:extLst>
          </p:cNvPr>
          <p:cNvSpPr>
            <a:spLocks noMove="1" noResize="1"/>
          </p:cNvSpPr>
          <p:nvPr/>
        </p:nvSpPr>
        <p:spPr>
          <a:xfrm>
            <a:off x="4241828" y="457200"/>
            <a:ext cx="3703320" cy="91440"/>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5" name="Rectangle 44">
            <a:extLst>
              <a:ext uri="{FF2B5EF4-FFF2-40B4-BE49-F238E27FC236}">
                <a16:creationId xmlns:a16="http://schemas.microsoft.com/office/drawing/2014/main" id="{B583AF8F-23B4-AEC6-7060-629037ACB4D5}"/>
              </a:ext>
              <a:ext uri="{C183D7F6-B498-43B3-948B-1728B52AA6E4}">
                <adec:decorative xmlns:adec="http://schemas.microsoft.com/office/drawing/2017/decorative" val="1"/>
              </a:ext>
            </a:extLst>
          </p:cNvPr>
          <p:cNvSpPr>
            <a:spLocks noMove="1" noResize="1"/>
          </p:cNvSpPr>
          <p:nvPr/>
        </p:nvSpPr>
        <p:spPr>
          <a:xfrm>
            <a:off x="446538" y="3085761"/>
            <a:ext cx="11298929" cy="3338145"/>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6" name="Rectangle 46">
            <a:extLst>
              <a:ext uri="{FF2B5EF4-FFF2-40B4-BE49-F238E27FC236}">
                <a16:creationId xmlns:a16="http://schemas.microsoft.com/office/drawing/2014/main" id="{0A5ADA6E-A753-5D4E-CA8F-18CB21E1C01F}"/>
              </a:ext>
              <a:ext uri="{C183D7F6-B498-43B3-948B-1728B52AA6E4}">
                <adec:decorative xmlns:adec="http://schemas.microsoft.com/office/drawing/2017/decorative" val="1"/>
              </a:ext>
            </a:extLst>
          </p:cNvPr>
          <p:cNvSpPr>
            <a:spLocks noMove="1" noResize="1"/>
          </p:cNvSpPr>
          <p:nvPr/>
        </p:nvSpPr>
        <p:spPr>
          <a:xfrm>
            <a:off x="0" y="0"/>
            <a:ext cx="12191996" cy="6858000"/>
          </a:xfrm>
          <a:prstGeom prst="rect">
            <a:avLst/>
          </a:prstGeom>
          <a:solidFill>
            <a:srgbClr val="ED8428"/>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effectLst>
                <a:outerShdw dist="38096" dir="2700000">
                  <a:srgbClr val="000000"/>
                </a:outerShdw>
              </a:effectLst>
              <a:uFillTx/>
              <a:latin typeface="Gill Sans MT"/>
            </a:endParaRPr>
          </a:p>
        </p:txBody>
      </p:sp>
      <p:pic>
        <p:nvPicPr>
          <p:cNvPr id="7" name="Picture 3" descr="A group of women packing food&#10;&#10;AI-generated content may be incorrect.">
            <a:extLst>
              <a:ext uri="{FF2B5EF4-FFF2-40B4-BE49-F238E27FC236}">
                <a16:creationId xmlns:a16="http://schemas.microsoft.com/office/drawing/2014/main" id="{654D7A9D-21D9-F273-24E0-0EFEC12CAFDF}"/>
              </a:ext>
            </a:extLst>
          </p:cNvPr>
          <p:cNvPicPr>
            <a:picLocks noChangeAspect="1"/>
          </p:cNvPicPr>
          <p:nvPr/>
        </p:nvPicPr>
        <p:blipFill>
          <a:blip r:embed="rId3"/>
          <a:srcRect l="6106" r="-1" b="-1"/>
          <a:stretch>
            <a:fillRect/>
          </a:stretch>
        </p:blipFill>
        <p:spPr>
          <a:xfrm>
            <a:off x="453304" y="457200"/>
            <a:ext cx="7588889" cy="5899653"/>
          </a:xfrm>
          <a:prstGeom prst="rect">
            <a:avLst/>
          </a:prstGeom>
          <a:noFill/>
          <a:ln cap="flat">
            <a:noFill/>
          </a:ln>
        </p:spPr>
      </p:pic>
      <p:sp>
        <p:nvSpPr>
          <p:cNvPr id="8" name="Rectangle 48">
            <a:extLst>
              <a:ext uri="{FF2B5EF4-FFF2-40B4-BE49-F238E27FC236}">
                <a16:creationId xmlns:a16="http://schemas.microsoft.com/office/drawing/2014/main" id="{414C2747-1336-F215-85BE-9E81999A6EA1}"/>
              </a:ext>
              <a:ext uri="{C183D7F6-B498-43B3-948B-1728B52AA6E4}">
                <adec:decorative xmlns:adec="http://schemas.microsoft.com/office/drawing/2017/decorative" val="1"/>
              </a:ext>
            </a:extLst>
          </p:cNvPr>
          <p:cNvSpPr>
            <a:spLocks noMove="1" noResize="1"/>
          </p:cNvSpPr>
          <p:nvPr/>
        </p:nvSpPr>
        <p:spPr>
          <a:xfrm>
            <a:off x="8119872" y="457200"/>
            <a:ext cx="3618829" cy="4822463"/>
          </a:xfrm>
          <a:prstGeom prst="rect">
            <a:avLst/>
          </a:prstGeom>
          <a:solidFill>
            <a:srgbClr val="ED8428"/>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sp>
        <p:nvSpPr>
          <p:cNvPr id="9" name="Title 1">
            <a:extLst>
              <a:ext uri="{FF2B5EF4-FFF2-40B4-BE49-F238E27FC236}">
                <a16:creationId xmlns:a16="http://schemas.microsoft.com/office/drawing/2014/main" id="{E839B7CD-92C1-38A5-1E5F-911BF08C139A}"/>
              </a:ext>
            </a:extLst>
          </p:cNvPr>
          <p:cNvSpPr txBox="1">
            <a:spLocks noGrp="1"/>
          </p:cNvSpPr>
          <p:nvPr>
            <p:ph type="title"/>
          </p:nvPr>
        </p:nvSpPr>
        <p:spPr>
          <a:xfrm>
            <a:off x="8372721" y="850794"/>
            <a:ext cx="3202018" cy="4198284"/>
          </a:xfrm>
          <a:prstGeom prst="rect">
            <a:avLst/>
          </a:prstGeom>
          <a:noFill/>
          <a:ln>
            <a:noFill/>
          </a:ln>
        </p:spPr>
        <p:txBody>
          <a:bodyPr vert="horz" wrap="square" lIns="91440" tIns="45720" rIns="91440" bIns="45720" anchor="ctr" anchorCtr="0" compatLnSpc="1">
            <a:normAutofit/>
          </a:bodyPr>
          <a:lstStyle/>
          <a:p>
            <a:pPr lvl="0"/>
            <a:r>
              <a:rPr lang="en-US" sz="3600">
                <a:solidFill>
                  <a:srgbClr val="FFFFFF"/>
                </a:solidFill>
              </a:rPr>
              <a:t>What Is Dementia</a:t>
            </a:r>
          </a:p>
        </p:txBody>
      </p:sp>
      <p:sp>
        <p:nvSpPr>
          <p:cNvPr id="10" name="Rectangle 50">
            <a:extLst>
              <a:ext uri="{FF2B5EF4-FFF2-40B4-BE49-F238E27FC236}">
                <a16:creationId xmlns:a16="http://schemas.microsoft.com/office/drawing/2014/main" id="{2AAF14D5-E874-E3D2-67E6-EC5A5F488A86}"/>
              </a:ext>
              <a:ext uri="{C183D7F6-B498-43B3-948B-1728B52AA6E4}">
                <adec:decorative xmlns:adec="http://schemas.microsoft.com/office/drawing/2017/decorative" val="1"/>
              </a:ext>
            </a:extLst>
          </p:cNvPr>
          <p:cNvSpPr>
            <a:spLocks noMove="1" noResize="1"/>
          </p:cNvSpPr>
          <p:nvPr/>
        </p:nvSpPr>
        <p:spPr>
          <a:xfrm>
            <a:off x="8119872" y="5367335"/>
            <a:ext cx="3618829" cy="989508"/>
          </a:xfrm>
          <a:prstGeom prst="rect">
            <a:avLst/>
          </a:prstGeom>
          <a:solidFill>
            <a:srgbClr val="465359"/>
          </a:solidFill>
          <a:ln cap="flat">
            <a:noFill/>
            <a:prstDash val="solid"/>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ill Sans MT"/>
            </a:endParaRPr>
          </a:p>
        </p:txBody>
      </p:sp>
      <p:pic>
        <p:nvPicPr>
          <p:cNvPr id="11" name="Picture 2">
            <a:extLst>
              <a:ext uri="{FF2B5EF4-FFF2-40B4-BE49-F238E27FC236}">
                <a16:creationId xmlns:a16="http://schemas.microsoft.com/office/drawing/2014/main" id="{CE93773B-8079-A656-DB4D-11FCD997CA82}"/>
              </a:ext>
            </a:extLst>
          </p:cNvPr>
          <p:cNvPicPr>
            <a:picLocks noChangeAspect="1"/>
          </p:cNvPicPr>
          <p:nvPr/>
        </p:nvPicPr>
        <p:blipFill>
          <a:blip r:embed="rId4"/>
          <a:stretch>
            <a:fillRect/>
          </a:stretch>
        </p:blipFill>
        <p:spPr>
          <a:xfrm>
            <a:off x="9913613" y="6425187"/>
            <a:ext cx="1828800" cy="225555"/>
          </a:xfrm>
          <a:prstGeom prst="rect">
            <a:avLst/>
          </a:prstGeom>
          <a:noFill/>
          <a:ln cap="flat">
            <a:noFill/>
          </a:ln>
        </p:spPr>
      </p:pic>
    </p:spTree>
  </p:cSld>
  <p:clrMapOvr>
    <a:masterClrMapping/>
  </p:clrMapOvr>
</p:sld>
</file>

<file path=ppt/theme/theme1.xml><?xml version="1.0" encoding="utf-8"?>
<a:theme xmlns:a="http://schemas.openxmlformats.org/drawingml/2006/main" name="Dividend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%7bE2BCC976-C6AE-4DE5-A79A-84D82724027D%7dTF44327b14-72fa-4a42-8e82-8afcf10927fa0252c079_win32-8c6983ddd9fe</Template>
  <TotalTime>63315</TotalTime>
  <Words>4819</Words>
  <Application>Microsoft Macintosh PowerPoint</Application>
  <PresentationFormat>Widescreen</PresentationFormat>
  <Paragraphs>565</Paragraphs>
  <Slides>36</Slides>
  <Notes>35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Courier New</vt:lpstr>
      <vt:lpstr>Gill Sans MT</vt:lpstr>
      <vt:lpstr>Wingdings</vt:lpstr>
      <vt:lpstr>Wingdings 2</vt:lpstr>
      <vt:lpstr>DividendVTI</vt:lpstr>
      <vt:lpstr>c2S With the right support  Beyond Dementia Diagnosis: Shifting Perspective on Brain Change Agenda</vt:lpstr>
      <vt:lpstr>Getting Started</vt:lpstr>
      <vt:lpstr>Beyond Dementia Diagnosis: Shifting Perspective on Brain Change Agenda </vt:lpstr>
      <vt:lpstr>Mindset</vt:lpstr>
      <vt:lpstr>What is Your reaction or how do you feel when you hear the word dementia? </vt:lpstr>
      <vt:lpstr>  Mindset   “the problem is not the problem the problem is your attitude about the problem”  ~ captain Jack Sparrow</vt:lpstr>
      <vt:lpstr>PowerPoint Presentation</vt:lpstr>
      <vt:lpstr>Mindset Debrief</vt:lpstr>
      <vt:lpstr>What Is Dementia</vt:lpstr>
      <vt:lpstr> Early-Stage Dementia</vt:lpstr>
      <vt:lpstr>Dementia is not a diagnosis</vt:lpstr>
      <vt:lpstr>Most common types of dementia</vt:lpstr>
      <vt:lpstr>Types of dementia</vt:lpstr>
      <vt:lpstr>Dementia Truths</vt:lpstr>
      <vt:lpstr>Back to Mindset</vt:lpstr>
      <vt:lpstr>Resonate Card</vt:lpstr>
      <vt:lpstr>PowerPoint Presentation</vt:lpstr>
      <vt:lpstr>PowerPoint Presentation</vt:lpstr>
      <vt:lpstr>What Is Dementia Debrief</vt:lpstr>
      <vt:lpstr>How does dementia affect the brain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Brain  Vs  Brain  with  Alzheimer’s</vt:lpstr>
      <vt:lpstr>PowerPoint Presentation</vt:lpstr>
      <vt:lpstr>How does dementia affect the brain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Melody Karick</dc:creator>
  <cp:lastModifiedBy>Sharon Sparkes</cp:lastModifiedBy>
  <cp:revision>545</cp:revision>
  <dcterms:created xsi:type="dcterms:W3CDTF">2025-05-30T15:02:23Z</dcterms:created>
  <dcterms:modified xsi:type="dcterms:W3CDTF">2026-01-14T12:27:23Z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0x010100DC4D725243EBA045BA552F4CB3A510AB</vt:lpwstr>
  </property>
  <property fmtid="{D5CDD505-2E9C-101B-9397-08002B2CF9AE}" pid="3" name="MediaServiceImageTags">
    <vt:lpwstr/>
  </property>
</Properties>
</file>